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ad3309be92649fc" /><Relationship Type="http://schemas.openxmlformats.org/officeDocument/2006/relationships/extended-properties" Target="/docProps/app.xml" Id="Rd638041e4f6d4cc5" /><Relationship Type="http://schemas.openxmlformats.org/officeDocument/2006/relationships/officeDocument" Target="/ppt/presentation.xml" Id="Rc0da357648d34f6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1e63ee849164a60"/>
  </p:sldMasterIdLst>
  <p:notesMasterIdLst>
    <p:notesMasterId xmlns:r="http://schemas.openxmlformats.org/officeDocument/2006/relationships" r:id="R4fa7ae3cecaa49cf"/>
  </p:notesMasterIdLst>
  <p:sldIdLst>
    <p:sldId xmlns:r="http://schemas.openxmlformats.org/officeDocument/2006/relationships" id="256" r:id="R37d18d308c2b49b0"/>
    <p:sldId xmlns:r="http://schemas.openxmlformats.org/officeDocument/2006/relationships" id="257" r:id="Raf86c50344784df0"/>
    <p:sldId xmlns:r="http://schemas.openxmlformats.org/officeDocument/2006/relationships" id="258" r:id="R791b6de16f3b47a3"/>
    <p:sldId xmlns:r="http://schemas.openxmlformats.org/officeDocument/2006/relationships" id="259" r:id="Rda3a4ff301c44d58"/>
    <p:sldId xmlns:r="http://schemas.openxmlformats.org/officeDocument/2006/relationships" id="260" r:id="R069c19a3014a4811"/>
    <p:sldId xmlns:r="http://schemas.openxmlformats.org/officeDocument/2006/relationships" id="261" r:id="R44117dcc44f6426a"/>
    <p:sldId xmlns:r="http://schemas.openxmlformats.org/officeDocument/2006/relationships" id="262" r:id="R3f50c7be04b34989"/>
    <p:sldId xmlns:r="http://schemas.openxmlformats.org/officeDocument/2006/relationships" id="263" r:id="Rc558afa2e9724c1a"/>
    <p:sldId xmlns:r="http://schemas.openxmlformats.org/officeDocument/2006/relationships" id="264" r:id="R3f5f3f25955e4539"/>
    <p:sldId xmlns:r="http://schemas.openxmlformats.org/officeDocument/2006/relationships" id="265" r:id="Rf824b956425d43ae"/>
    <p:sldId xmlns:r="http://schemas.openxmlformats.org/officeDocument/2006/relationships" id="266" r:id="R43bed616e2d6439b"/>
    <p:sldId xmlns:r="http://schemas.openxmlformats.org/officeDocument/2006/relationships" id="267" r:id="R5aefb75061594420"/>
    <p:sldId xmlns:r="http://schemas.openxmlformats.org/officeDocument/2006/relationships" id="268" r:id="Rf2a8985ae92b48e8"/>
    <p:sldId xmlns:r="http://schemas.openxmlformats.org/officeDocument/2006/relationships" id="269" r:id="R9d2c03e495d8443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89c39533d0345db" /><Relationship Type="http://schemas.openxmlformats.org/officeDocument/2006/relationships/slideMaster" Target="/ppt/slideMasters/slideMaster1.xml" Id="Rf1e63ee849164a60" /><Relationship Type="http://schemas.openxmlformats.org/officeDocument/2006/relationships/notesMaster" Target="/ppt/notesMasters/notesMaster1.xml" Id="R4fa7ae3cecaa49cf" /><Relationship Type="http://schemas.openxmlformats.org/officeDocument/2006/relationships/presProps" Target="/ppt/presProps.xml" Id="Rb41502c8ea504ecd" /><Relationship Type="http://schemas.openxmlformats.org/officeDocument/2006/relationships/tableStyles" Target="/ppt/tableStyles.xml" Id="R9e204e4453f14e9a" /><Relationship Type="http://schemas.openxmlformats.org/officeDocument/2006/relationships/slide" Target="/ppt/slides/slide1.xml" Id="R37d18d308c2b49b0" /><Relationship Type="http://schemas.openxmlformats.org/officeDocument/2006/relationships/slide" Target="/ppt/slides/slide2.xml" Id="Raf86c50344784df0" /><Relationship Type="http://schemas.openxmlformats.org/officeDocument/2006/relationships/slide" Target="/ppt/slides/slide3.xml" Id="R791b6de16f3b47a3" /><Relationship Type="http://schemas.openxmlformats.org/officeDocument/2006/relationships/slide" Target="/ppt/slides/slide4.xml" Id="Rda3a4ff301c44d58" /><Relationship Type="http://schemas.openxmlformats.org/officeDocument/2006/relationships/slide" Target="/ppt/slides/slide5.xml" Id="R069c19a3014a4811" /><Relationship Type="http://schemas.openxmlformats.org/officeDocument/2006/relationships/slide" Target="/ppt/slides/slide6.xml" Id="R44117dcc44f6426a" /><Relationship Type="http://schemas.openxmlformats.org/officeDocument/2006/relationships/slide" Target="/ppt/slides/slide7.xml" Id="R3f50c7be04b34989" /><Relationship Type="http://schemas.openxmlformats.org/officeDocument/2006/relationships/slide" Target="/ppt/slides/slide8.xml" Id="Rc558afa2e9724c1a" /><Relationship Type="http://schemas.openxmlformats.org/officeDocument/2006/relationships/slide" Target="/ppt/slides/slide9.xml" Id="R3f5f3f25955e4539" /><Relationship Type="http://schemas.openxmlformats.org/officeDocument/2006/relationships/slide" Target="/ppt/slides/slide10.xml" Id="Rf824b956425d43ae" /><Relationship Type="http://schemas.openxmlformats.org/officeDocument/2006/relationships/slide" Target="/ppt/slides/slide11.xml" Id="R43bed616e2d6439b" /><Relationship Type="http://schemas.openxmlformats.org/officeDocument/2006/relationships/slide" Target="/ppt/slides/slide12.xml" Id="R5aefb75061594420" /><Relationship Type="http://schemas.openxmlformats.org/officeDocument/2006/relationships/slide" Target="/ppt/slides/slide13.xml" Id="Rf2a8985ae92b48e8" /><Relationship Type="http://schemas.openxmlformats.org/officeDocument/2006/relationships/slide" Target="/ppt/slides/slide14.xml" Id="R9d2c03e495d8443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c403a025c5146f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1d7e2f259ce4d1f" /><Relationship Type="http://schemas.openxmlformats.org/officeDocument/2006/relationships/notesMaster" Target="/ppt/notesMasters/notesMaster1.xml" Id="R1b545066f0f7440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cfef021ccf2431c" /><Relationship Type="http://schemas.openxmlformats.org/officeDocument/2006/relationships/notesMaster" Target="/ppt/notesMasters/notesMaster1.xml" Id="R5c22f797c2e846a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92ca3656c034974" /><Relationship Type="http://schemas.openxmlformats.org/officeDocument/2006/relationships/notesMaster" Target="/ppt/notesMasters/notesMaster1.xml" Id="Rbf93831b23454d6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a899f25d2924713" /><Relationship Type="http://schemas.openxmlformats.org/officeDocument/2006/relationships/notesMaster" Target="/ppt/notesMasters/notesMaster1.xml" Id="R63628923fd4d401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f26babe6d5c453c" /><Relationship Type="http://schemas.openxmlformats.org/officeDocument/2006/relationships/notesMaster" Target="/ppt/notesMasters/notesMaster1.xml" Id="R0afe1b006d304b6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ce186eaefe14b2b" /><Relationship Type="http://schemas.openxmlformats.org/officeDocument/2006/relationships/notesMaster" Target="/ppt/notesMasters/notesMaster1.xml" Id="R3efe7418c7464d1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dabdc867d084fc4" /><Relationship Type="http://schemas.openxmlformats.org/officeDocument/2006/relationships/notesMaster" Target="/ppt/notesMasters/notesMaster1.xml" Id="R194625a1fb294ee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ae99a9fd9d5b41e2" /><Relationship Type="http://schemas.openxmlformats.org/officeDocument/2006/relationships/notesMaster" Target="/ppt/notesMasters/notesMaster1.xml" Id="R7236b6d7ae9d4a3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b69737b45018446f" /><Relationship Type="http://schemas.openxmlformats.org/officeDocument/2006/relationships/notesMaster" Target="/ppt/notesMasters/notesMaster1.xml" Id="Rc41a03c8430f402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6b67fef8c544adc" /><Relationship Type="http://schemas.openxmlformats.org/officeDocument/2006/relationships/notesMaster" Target="/ppt/notesMasters/notesMaster1.xml" Id="Rb727345fd15e492f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088c4f6a446f43b0" /><Relationship Type="http://schemas.openxmlformats.org/officeDocument/2006/relationships/notesMaster" Target="/ppt/notesMasters/notesMaster1.xml" Id="Rb07db76e87ef449e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79a4e4abebe3404c" /><Relationship Type="http://schemas.openxmlformats.org/officeDocument/2006/relationships/notesMaster" Target="/ppt/notesMasters/notesMaster1.xml" Id="Re90a27ce751a42a2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b0ea8cf108114a65" /><Relationship Type="http://schemas.openxmlformats.org/officeDocument/2006/relationships/notesMaster" Target="/ppt/notesMasters/notesMaster1.xml" Id="R990a587c0f3245d8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8dc0932f140d43e1" /><Relationship Type="http://schemas.openxmlformats.org/officeDocument/2006/relationships/notesMaster" Target="/ppt/notesMasters/notesMaster1.xml" Id="R1aba818b43e04c7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Academy lesson slides. The linked videos belong to their named providers. This course is not an accredited qualification.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Learning objective: Frame a digital initiative around a measurable business outcome.</a:t>
            </a:r>
          </a:p>
          <a:p xmlns:a="http://schemas.openxmlformats.org/drawingml/2006/main">
            <a:r>
              <a:t>Video: The 4 Step Process of Digital Transformation</a:t>
            </a:r>
          </a:p>
          <a:p xmlns:a="http://schemas.openxmlformats.org/drawingml/2006/main">
            <a:r>
              <a:t>Provider: IBM</a:t>
            </a:r>
          </a:p>
          <a:p xmlns:a="http://schemas.openxmlformats.org/drawingml/2006/main">
            <a:r>
              <a:t>Source: https://video.ibm.com/recorded/124040452</a:t>
            </a:r>
          </a:p>
          <a:p xmlns:a="http://schemas.openxmlformats.org/drawingml/2006/main">
            <a:r>
              <a:t>Original learning commentary. Video provider retains ownership; no endorsement implied.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Suggested facilitation: allow 5-10 minutes for this exercise. The example is illustrative, not a claim about a real company.</a:t>
            </a:r>
          </a:p>
          <a:p xmlns:a="http://schemas.openxmlformats.org/drawingml/2006/main">
            <a:r>
              <a:t>Companion video: https://video.ibm.com/recorded/124040452</a:t>
            </a:r>
          </a:p>
          <a:p xmlns:a="http://schemas.openxmlformats.org/drawingml/2006/main">
            <a:r>
              <a:t>Discuss: What is the best starting point for a digital project?</a:t>
            </a:r>
          </a:p>
          <a:p xmlns:a="http://schemas.openxmlformats.org/drawingml/2006/main">
            <a:r>
              <a:t>Best answer: A defined business problem and desired outcome</a:t>
            </a:r>
          </a:p>
          <a:p xmlns:a="http://schemas.openxmlformats.org/drawingml/2006/main">
            <a:r>
              <a:t>Feedback: Clear outcomes guide the choice of process changes and technology.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Learning objective: Find avoidable delays in a simple end-to-end workflow.</a:t>
            </a:r>
          </a:p>
          <a:p xmlns:a="http://schemas.openxmlformats.org/drawingml/2006/main">
            <a:r>
              <a:t>Video: What is Business Process Modeling?</a:t>
            </a:r>
          </a:p>
          <a:p xmlns:a="http://schemas.openxmlformats.org/drawingml/2006/main">
            <a:r>
              <a:t>Provider: IBM Technology</a:t>
            </a:r>
          </a:p>
          <a:p xmlns:a="http://schemas.openxmlformats.org/drawingml/2006/main">
            <a:r>
              <a:t>Source: https://www.youtube.com/watch?v=sUdhXn1w75Y</a:t>
            </a:r>
          </a:p>
          <a:p xmlns:a="http://schemas.openxmlformats.org/drawingml/2006/main">
            <a:r>
              <a:t>Original learning commentary. Video provider retains ownership; no endorsement implied.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Suggested facilitation: allow 5-10 minutes for this exercise. The example is illustrative, not a claim about a real company.</a:t>
            </a:r>
          </a:p>
          <a:p xmlns:a="http://schemas.openxmlformats.org/drawingml/2006/main">
            <a:r>
              <a:t>Companion video: https://www.youtube.com/watch?v=sUdhXn1w75Y</a:t>
            </a:r>
          </a:p>
          <a:p xmlns:a="http://schemas.openxmlformats.org/drawingml/2006/main">
            <a:r>
              <a:t>Discuss: Why should staff validate a process map?</a:t>
            </a:r>
          </a:p>
          <a:p xmlns:a="http://schemas.openxmlformats.org/drawingml/2006/main">
            <a:r>
              <a:t>Best answer: To confirm it reflects how work actually happens</a:t>
            </a:r>
          </a:p>
          <a:p xmlns:a="http://schemas.openxmlformats.org/drawingml/2006/main">
            <a:r>
              <a:t>Feedback: A useful map describes real work, including exceptions, rather than an assumed ideal process.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Learning objective: Understand where a CRM can improve follow-up and service.</a:t>
            </a:r>
          </a:p>
          <a:p xmlns:a="http://schemas.openxmlformats.org/drawingml/2006/main">
            <a:r>
              <a:t>Video: What is CRM?</a:t>
            </a:r>
          </a:p>
          <a:p xmlns:a="http://schemas.openxmlformats.org/drawingml/2006/main">
            <a:r>
              <a:t>Provider: Salesforce</a:t>
            </a:r>
          </a:p>
          <a:p xmlns:a="http://schemas.openxmlformats.org/drawingml/2006/main">
            <a:r>
              <a:t>Source: https://www.salesforce.com/crm/what-is-crm/video/</a:t>
            </a:r>
          </a:p>
          <a:p xmlns:a="http://schemas.openxmlformats.org/drawingml/2006/main">
            <a:r>
              <a:t>Original learning commentary. Video provider retains ownership; no endorsement implied.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Suggested facilitation: allow 5-10 minutes for this exercise. The example is illustrative, not a claim about a real company.</a:t>
            </a:r>
          </a:p>
          <a:p xmlns:a="http://schemas.openxmlformats.org/drawingml/2006/main">
            <a:r>
              <a:t>Companion video: https://www.salesforce.com/crm/what-is-crm/video/</a:t>
            </a:r>
          </a:p>
          <a:p xmlns:a="http://schemas.openxmlformats.org/drawingml/2006/main">
            <a:r>
              <a:t>Discuss: Which problem is a CRM particularly suited to address?</a:t>
            </a:r>
          </a:p>
          <a:p xmlns:a="http://schemas.openxmlformats.org/drawingml/2006/main">
            <a:r>
              <a:t>Best answer: Fragmented customer follow-ups</a:t>
            </a:r>
          </a:p>
          <a:p xmlns:a="http://schemas.openxmlformats.org/drawingml/2006/main">
            <a:r>
              <a:t>Feedback: CRM systems organise customer interactions and support shared follow-up.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Learning objective: Compare subscription convenience with ongoing responsibilities.</a:t>
            </a:r>
          </a:p>
          <a:p xmlns:a="http://schemas.openxmlformats.org/drawingml/2006/main">
            <a:r>
              <a:t>Video: Software as a Service (SaaS) Explained in 5 mins</a:t>
            </a:r>
          </a:p>
          <a:p xmlns:a="http://schemas.openxmlformats.org/drawingml/2006/main">
            <a:r>
              <a:t>Provider: IBM Technology</a:t>
            </a:r>
          </a:p>
          <a:p xmlns:a="http://schemas.openxmlformats.org/drawingml/2006/main">
            <a:r>
              <a:t>Source: https://www.youtube.com/watch?v=20QUNgFIrK0</a:t>
            </a:r>
          </a:p>
          <a:p xmlns:a="http://schemas.openxmlformats.org/drawingml/2006/main">
            <a:r>
              <a:t>Original learning commentary. Video provider retains ownership; no endorsement implied.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Suggested facilitation: allow 5-10 minutes for this exercise. The example is illustrative, not a claim about a real company.</a:t>
            </a:r>
          </a:p>
          <a:p xmlns:a="http://schemas.openxmlformats.org/drawingml/2006/main">
            <a:r>
              <a:t>Companion video: https://www.youtube.com/watch?v=20QUNgFIrK0</a:t>
            </a:r>
          </a:p>
          <a:p xmlns:a="http://schemas.openxmlformats.org/drawingml/2006/main">
            <a:r>
              <a:t>Discuss: Which cost belongs in a cloud software comparison?</a:t>
            </a:r>
          </a:p>
          <a:p xmlns:a="http://schemas.openxmlformats.org/drawingml/2006/main">
            <a:r>
              <a:t>Best answer: Subscriptions plus setup, training and ongoing support</a:t>
            </a:r>
          </a:p>
          <a:p xmlns:a="http://schemas.openxmlformats.org/drawingml/2006/main">
            <a:r>
              <a:t>Feedback: The complete cost includes adoption and operating costs as well as the subscription.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Learning objective: Choose a stable, repeatable task for an initial automation.</a:t>
            </a:r>
          </a:p>
          <a:p xmlns:a="http://schemas.openxmlformats.org/drawingml/2006/main">
            <a:r>
              <a:t>Video: IBM Robotic Process Automation Demo</a:t>
            </a:r>
          </a:p>
          <a:p xmlns:a="http://schemas.openxmlformats.org/drawingml/2006/main">
            <a:r>
              <a:t>Provider: IBM</a:t>
            </a:r>
          </a:p>
          <a:p xmlns:a="http://schemas.openxmlformats.org/drawingml/2006/main">
            <a:r>
              <a:t>Source: https://mediacenter.ibm.com/media/IBM%20Robotic%20Process%20Automation%20%28RPA%29%20401%20Video%20Demo/1_qvfp90k0</a:t>
            </a:r>
          </a:p>
          <a:p xmlns:a="http://schemas.openxmlformats.org/drawingml/2006/main">
            <a:r>
              <a:t>Original learning commentary. Video provider retains ownership; no endorsement implied.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Suggested facilitation: allow 5-10 minutes for this exercise. The example is illustrative, not a claim about a real company.</a:t>
            </a:r>
          </a:p>
          <a:p xmlns:a="http://schemas.openxmlformats.org/drawingml/2006/main">
            <a:r>
              <a:t>Companion video: https://mediacenter.ibm.com/media/IBM%20Robotic%20Process%20Automation%20%28RPA%29%20401%20Video%20Demo/1_qvfp90k0</a:t>
            </a:r>
          </a:p>
          <a:p xmlns:a="http://schemas.openxmlformats.org/drawingml/2006/main">
            <a:r>
              <a:t>Discuss: Which task is a good first automation candidate?</a:t>
            </a:r>
          </a:p>
          <a:p xmlns:a="http://schemas.openxmlformats.org/drawingml/2006/main">
            <a:r>
              <a:t>Best answer: A stable task with clear rules and an exception route</a:t>
            </a:r>
          </a:p>
          <a:p xmlns:a="http://schemas.openxmlformats.org/drawingml/2006/main">
            <a:r>
              <a:t>Feedback: A stable, bounded task makes the automation easier to test and supervise.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Learning objective: Connect data quality with a realistic improvement plan.</a:t>
            </a:r>
          </a:p>
          <a:p xmlns:a="http://schemas.openxmlformats.org/drawingml/2006/main">
            <a:r>
              <a:t>Video: Data Quality</a:t>
            </a:r>
          </a:p>
          <a:p xmlns:a="http://schemas.openxmlformats.org/drawingml/2006/main">
            <a:r>
              <a:t>Provider: IBM</a:t>
            </a:r>
          </a:p>
          <a:p xmlns:a="http://schemas.openxmlformats.org/drawingml/2006/main">
            <a:r>
              <a:t>Source: https://mediacenter.ibm.com/media/Data%2BQuality/1_nj3w24or</a:t>
            </a:r>
          </a:p>
          <a:p xmlns:a="http://schemas.openxmlformats.org/drawingml/2006/main">
            <a:r>
              <a:t>Original learning commentary. Video provider retains ownership; no endorsement implied.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Suggested facilitation: allow 5-10 minutes for this exercise. The example is illustrative, not a claim about a real company.</a:t>
            </a:r>
          </a:p>
          <a:p xmlns:a="http://schemas.openxmlformats.org/drawingml/2006/main">
            <a:r>
              <a:t>Companion video: https://mediacenter.ibm.com/media/Data%2BQuality/1_nj3w24or</a:t>
            </a:r>
          </a:p>
          <a:p xmlns:a="http://schemas.openxmlformats.org/drawingml/2006/main">
            <a:r>
              <a:t>Discuss: What should you do before judging a pilot’s improvement?</a:t>
            </a:r>
          </a:p>
          <a:p xmlns:a="http://schemas.openxmlformats.org/drawingml/2006/main">
            <a:r>
              <a:t>Best answer: Record a baseline and agree the success measure</a:t>
            </a:r>
          </a:p>
          <a:p xmlns:a="http://schemas.openxmlformats.org/drawingml/2006/main">
            <a:r>
              <a:t>Feedback: A baseline allows a meaningful comparison, while agreed measures keep the review focused.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Course: https://sarah-ching-academy.ferching.chatgpt.site/learn/digital-transformation-small-business.html</a:t>
            </a:r>
          </a:p>
          <a:p xmlns:a="http://schemas.openxmlformats.org/drawingml/2006/main">
            <a:r>
              <a:t>Optional consulting enquiries: waifanching@gmail.com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cfc12177149454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be2299fd40744f2" /><Relationship Type="http://schemas.openxmlformats.org/officeDocument/2006/relationships/slideLayout" Target="/ppt/slideLayouts/slideLayout1.xml" Id="R0f9355c6ee8140b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f9355c6ee8140b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4d517a748e24c09" /><Relationship Type="http://schemas.openxmlformats.org/officeDocument/2006/relationships/notesSlide" Target="/ppt/notesSlides/notesSlide1.xml" Id="R3d43e73d2c65472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cba7f85edbd456f" /><Relationship Type="http://schemas.openxmlformats.org/officeDocument/2006/relationships/notesSlide" Target="/ppt/notesSlides/notesSlide2.xml" Id="R3a6c2e9db27b46b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52a5e56bb564243" /><Relationship Type="http://schemas.openxmlformats.org/officeDocument/2006/relationships/notesSlide" Target="/ppt/notesSlides/notesSlide3.xml" Id="R2923df1078b0457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970d5cd7b82491e" /><Relationship Type="http://schemas.openxmlformats.org/officeDocument/2006/relationships/notesSlide" Target="/ppt/notesSlides/notesSlide4.xml" Id="R0077905628ce467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8fd032ee60446f0" /><Relationship Type="http://schemas.openxmlformats.org/officeDocument/2006/relationships/notesSlide" Target="/ppt/notesSlides/notesSlide5.xml" Id="Rc9c91aa38fe94e1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baac1d536814c88" /><Relationship Type="http://schemas.openxmlformats.org/officeDocument/2006/relationships/notesSlide" Target="/ppt/notesSlides/notesSlide6.xml" Id="R7f620a80ef1d4c3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8519170ce394ecf" /><Relationship Type="http://schemas.openxmlformats.org/officeDocument/2006/relationships/notesSlide" Target="/ppt/notesSlides/notesSlide7.xml" Id="R4120e91bab4f45a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200b490fe9e4dd6" /><Relationship Type="http://schemas.openxmlformats.org/officeDocument/2006/relationships/notesSlide" Target="/ppt/notesSlides/notesSlide8.xml" Id="R8ad14a153f2e426b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944af6dfdd74435" /><Relationship Type="http://schemas.openxmlformats.org/officeDocument/2006/relationships/notesSlide" Target="/ppt/notesSlides/notesSlide9.xml" Id="R2e42b2d5ffad4c7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b3eefad43de47e8" /><Relationship Type="http://schemas.openxmlformats.org/officeDocument/2006/relationships/notesSlide" Target="/ppt/notesSlides/notesSlide10.xml" Id="Rb0645ac7314c4b13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ef4decd84534686" /><Relationship Type="http://schemas.openxmlformats.org/officeDocument/2006/relationships/notesSlide" Target="/ppt/notesSlides/notesSlide11.xml" Id="R0a551bc6dd4f40cf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198c391fb334dab" /><Relationship Type="http://schemas.openxmlformats.org/officeDocument/2006/relationships/notesSlide" Target="/ppt/notesSlides/notesSlide12.xml" Id="Rc237555acba94dd1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cfc8460be724bb8" /><Relationship Type="http://schemas.openxmlformats.org/officeDocument/2006/relationships/notesSlide" Target="/ppt/notesSlides/notesSlide13.xml" Id="Rf2ec8013298948d6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d01e621f7ba4426" /><Relationship Type="http://schemas.openxmlformats.org/officeDocument/2006/relationships/notesSlide" Target="/ppt/notesSlides/notesSlide14.xml" Id="Ra8f61ca7278e4c9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293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A4C1FEE-0BBF-48DC-86E7-0A22F3BC1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10820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85EBCE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85EBCE"/>
                </a:solidFill>
                <a:latin typeface="DejaVu Sans"/>
                <a:ea typeface="DejaVu Sans"/>
                <a:cs typeface="DejaVu Sans"/>
              </a:rPr>
              <a:t>DR. SARAH CHING ACADEMY OF DIGITAL TRANSFORMATION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E2B5986-7EAB-44ED-9A91-AA7C431E09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67450"/>
            <a:ext cx="5524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85EBCE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85EBC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601CE4C-52AF-495B-993B-6862197122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38300"/>
            <a:ext cx="10477500" cy="2095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43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Digital Transformation for Small Businesses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AEB2F3E-1F3A-4B82-854A-8BBFA2D8B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381500"/>
            <a:ext cx="9906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C8E1DB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C8E1DB"/>
                </a:solidFill>
                <a:latin typeface="DejaVu Sans"/>
                <a:ea typeface="DejaVu Sans"/>
                <a:cs typeface="DejaVu Sans"/>
              </a:rPr>
              <a:t>Free self-paced course</a:t>
            </a:r>
          </a:p>
          <a:p xmlns:a="http://schemas.openxmlformats.org/drawingml/2006/main">
            <a:pPr>
              <a:defRPr sz="2100" b="0">
                <a:solidFill>
                  <a:srgbClr val="C8E1DB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C8E1DB"/>
                </a:solidFill>
                <a:latin typeface="DejaVu Sans"/>
                <a:ea typeface="DejaVu Sans"/>
                <a:cs typeface="DejaVu Sans"/>
              </a:rPr>
              <a:t>Six video lessons, workplace exercises and a knowledge check</a:t>
            </a:r>
          </a:p>
        </p:txBody>
      </p:sp>
    </p:spTree>
    <p:extLst>
      <p:ext uri="{BB962C8B-B14F-4D97-AF65-F5344CB8AC3E}">
        <p14:creationId xmlns:p14="http://schemas.microsoft.com/office/powerpoint/2010/main" val="14402439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5129B21-2519-45FC-98DC-10BDDF90E4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10820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526A71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526A71"/>
                </a:solidFill>
                <a:latin typeface="DejaVu Sans"/>
                <a:ea typeface="DejaVu Sans"/>
                <a:cs typeface="DejaVu Sans"/>
              </a:rPr>
              <a:t>DR. SARAH CHING ACADEMY OF DIGITAL TRANSFORMATION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23B9A23-EB1B-412D-B338-62E31102A8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67450"/>
            <a:ext cx="5524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26A71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526A71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3C75D30-C16F-45CE-A8D6-C8DCEC94FE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00125"/>
            <a:ext cx="108204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0B2932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0B2932"/>
                </a:solidFill>
                <a:latin typeface="DejaVu Sans"/>
                <a:ea typeface="DejaVu Sans"/>
                <a:cs typeface="DejaVu Sans"/>
              </a:rPr>
              <a:t>01  Business outcomes before tools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2F572FC-FD28-4952-8019-297977D8EA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571750"/>
            <a:ext cx="1038225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rPr>
              <a:t>1.  Write the operational problem in plain language.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24DE50E-D781-4FCC-B058-0CA22B9A6B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495675"/>
            <a:ext cx="1038225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rPr>
              <a:t>2.  Choose a measure that matters to customers or staff.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E691B2E-3FC2-4A99-B555-0B047CDAD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419600"/>
            <a:ext cx="1038225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rPr>
              <a:t>3.  Start with a manageable scope and a named business owner.</a:t>
            </a:r>
          </a:p>
        </p:txBody>
      </p:sp>
    </p:spTree>
    <p:extLst>
      <p:ext uri="{BB962C8B-B14F-4D97-AF65-F5344CB8AC3E}">
        <p14:creationId xmlns:p14="http://schemas.microsoft.com/office/powerpoint/2010/main" val="19104270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641792D-54C7-4558-A1C7-6C181926A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10820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526A71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526A71"/>
                </a:solidFill>
                <a:latin typeface="DejaVu Sans"/>
                <a:ea typeface="DejaVu Sans"/>
                <a:cs typeface="DejaVu Sans"/>
              </a:rPr>
              <a:t>DR. SARAH CHING ACADEMY OF DIGITAL TRANSFORMATION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6670136-026D-4954-8687-04C99A700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67450"/>
            <a:ext cx="5524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26A71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526A71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F3E3C71-DC6D-4B1A-B80C-DEF722F2F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00125"/>
            <a:ext cx="10820400" cy="1295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925" b="1">
                <a:solidFill>
                  <a:srgbClr val="0B2932"/>
                </a:solidFill>
                <a:latin typeface="DejaVu Sans"/>
                <a:ea typeface="DejaVu Sans"/>
                <a:cs typeface="DejaVu Sans"/>
              </a:defRPr>
            </a:pPr>
            <a:r>
              <a:rPr sz="2925" b="1">
                <a:solidFill>
                  <a:srgbClr val="0B2932"/>
                </a:solidFill>
                <a:latin typeface="DejaVu Sans"/>
                <a:ea typeface="DejaVu Sans"/>
                <a:cs typeface="DejaVu Sans"/>
              </a:rPr>
              <a:t>Business outcomes before tools: workplace practice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E53ABF0-9374-4D17-A132-3B7D43FF0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669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267E67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267E67"/>
                </a:solidFill>
                <a:latin typeface="DejaVu Sans"/>
                <a:ea typeface="DejaVu Sans"/>
                <a:cs typeface="DejaVu Sans"/>
              </a:rPr>
              <a:t>ILLUSTRATIVE EXAMPLE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7961077-0CC8-44DA-B56E-61BFDCFAAB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24175"/>
            <a:ext cx="108204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7343C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7343C"/>
                </a:solidFill>
                <a:latin typeface="DejaVu Sans"/>
                <a:ea typeface="DejaVu Sans"/>
                <a:cs typeface="DejaVu Sans"/>
              </a:rPr>
              <a:t>A small distributor wants faster quotations. Its first objective is to reduce missing information and repeated approvals, rather than buy a broad suite of tools.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999910E-4BEA-4615-89DF-BEF5C772A5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95800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267E67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267E67"/>
                </a:solidFill>
                <a:latin typeface="DejaVu Sans"/>
                <a:ea typeface="DejaVu Sans"/>
                <a:cs typeface="DejaVu Sans"/>
              </a:rPr>
              <a:t>TRY IT IN YOUR ORGANISATION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189732F-81AE-4591-B087-57D46EAC3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53000"/>
            <a:ext cx="108204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7343C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7343C"/>
                </a:solidFill>
                <a:latin typeface="DejaVu Sans"/>
                <a:ea typeface="DejaVu Sans"/>
                <a:cs typeface="DejaVu Sans"/>
              </a:rPr>
              <a:t>Write a one-sentence problem and record how you would measure improvement.</a:t>
            </a:r>
          </a:p>
        </p:txBody>
      </p:sp>
    </p:spTree>
    <p:extLst>
      <p:ext uri="{BB962C8B-B14F-4D97-AF65-F5344CB8AC3E}">
        <p14:creationId xmlns:p14="http://schemas.microsoft.com/office/powerpoint/2010/main" val="119372203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81E905A-AFC1-405E-8F8C-F16B81E9C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10820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526A71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526A71"/>
                </a:solidFill>
                <a:latin typeface="DejaVu Sans"/>
                <a:ea typeface="DejaVu Sans"/>
                <a:cs typeface="DejaVu Sans"/>
              </a:rPr>
              <a:t>DR. SARAH CHING ACADEMY OF DIGITAL TRANSFORMATION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765DE44-F852-48B0-BE41-824C0AC577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67450"/>
            <a:ext cx="5524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26A71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526A71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1EF53A4-EADB-4189-9002-1D55A7FFD5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00125"/>
            <a:ext cx="108204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0B2932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0B2932"/>
                </a:solidFill>
                <a:latin typeface="DejaVu Sans"/>
                <a:ea typeface="DejaVu Sans"/>
                <a:cs typeface="DejaVu Sans"/>
              </a:rPr>
              <a:t>02  Understanding the current process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26FEAB2-32A6-4043-86A0-864A9364D9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571750"/>
            <a:ext cx="1038225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rPr>
              <a:t>1.  Follow a transaction from request to completion.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ABC8A67-1FEF-411A-A4AB-F943ED0F5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495675"/>
            <a:ext cx="1038225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rPr>
              <a:t>2.  Identify repeated entry, waiting and unclear handovers.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EA21A4B-58E8-42A7-8F7A-16311FEA4B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419600"/>
            <a:ext cx="1038225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rPr>
              <a:t>3.  Validate the map with the people who do the work.</a:t>
            </a:r>
          </a:p>
        </p:txBody>
      </p:sp>
    </p:spTree>
    <p:extLst>
      <p:ext uri="{BB962C8B-B14F-4D97-AF65-F5344CB8AC3E}">
        <p14:creationId xmlns:p14="http://schemas.microsoft.com/office/powerpoint/2010/main" val="129137228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6DFC29D-3915-4CEE-8DE0-77454B5DD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10820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526A71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526A71"/>
                </a:solidFill>
                <a:latin typeface="DejaVu Sans"/>
                <a:ea typeface="DejaVu Sans"/>
                <a:cs typeface="DejaVu Sans"/>
              </a:rPr>
              <a:t>DR. SARAH CHING ACADEMY OF DIGITAL TRANSFORMATION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ED396C6-51B6-4DD8-9A86-4956758E14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67450"/>
            <a:ext cx="5524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26A71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526A71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CB64556-CC74-4CE8-A2F6-BF651C810C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00125"/>
            <a:ext cx="10820400" cy="1295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925" b="1">
                <a:solidFill>
                  <a:srgbClr val="0B2932"/>
                </a:solidFill>
                <a:latin typeface="DejaVu Sans"/>
                <a:ea typeface="DejaVu Sans"/>
                <a:cs typeface="DejaVu Sans"/>
              </a:defRPr>
            </a:pPr>
            <a:r>
              <a:rPr sz="2925" b="1">
                <a:solidFill>
                  <a:srgbClr val="0B2932"/>
                </a:solidFill>
                <a:latin typeface="DejaVu Sans"/>
                <a:ea typeface="DejaVu Sans"/>
                <a:cs typeface="DejaVu Sans"/>
              </a:rPr>
              <a:t>Understanding the current process: workplace practice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DA6D354-73F4-4048-BEBD-C9DBA8B27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669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267E67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267E67"/>
                </a:solidFill>
                <a:latin typeface="DejaVu Sans"/>
                <a:ea typeface="DejaVu Sans"/>
                <a:cs typeface="DejaVu Sans"/>
              </a:rPr>
              <a:t>ILLUSTRATIVE EXAMPLE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1AB41C2-C98E-404F-BF5D-FE46493598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24175"/>
            <a:ext cx="108204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7343C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7343C"/>
                </a:solidFill>
                <a:latin typeface="DejaVu Sans"/>
                <a:ea typeface="DejaVu Sans"/>
                <a:cs typeface="DejaVu Sans"/>
              </a:rPr>
              <a:t>An order moves through WhatsApp, a spreadsheet and accounting software. Mapping the flow reveals that staff retype customer details three times.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3BF63C7-42DD-4E08-95C3-EF530A2CC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95800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267E67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267E67"/>
                </a:solidFill>
                <a:latin typeface="DejaVu Sans"/>
                <a:ea typeface="DejaVu Sans"/>
                <a:cs typeface="DejaVu Sans"/>
              </a:rPr>
              <a:t>TRY IT IN YOUR ORGANISATION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FCF875B-27AF-49D3-A364-CE516F2C2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53000"/>
            <a:ext cx="108204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7343C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7343C"/>
                </a:solidFill>
                <a:latin typeface="DejaVu Sans"/>
                <a:ea typeface="DejaVu Sans"/>
                <a:cs typeface="DejaVu Sans"/>
              </a:rPr>
              <a:t>Map one workflow in five to eight steps. Mark one delay and one repeated entry.</a:t>
            </a:r>
          </a:p>
        </p:txBody>
      </p:sp>
    </p:spTree>
    <p:extLst>
      <p:ext uri="{BB962C8B-B14F-4D97-AF65-F5344CB8AC3E}">
        <p14:creationId xmlns:p14="http://schemas.microsoft.com/office/powerpoint/2010/main" val="3358517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60A2B9C-555B-4CF2-B5FA-7388398C7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10820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526A71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526A71"/>
                </a:solidFill>
                <a:latin typeface="DejaVu Sans"/>
                <a:ea typeface="DejaVu Sans"/>
                <a:cs typeface="DejaVu Sans"/>
              </a:rPr>
              <a:t>DR. SARAH CHING ACADEMY OF DIGITAL TRANSFORMATION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5DC60DC-FDFF-479B-AE0E-D7F3B343C4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67450"/>
            <a:ext cx="5524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26A71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526A71"/>
                </a:solidFill>
                <a:latin typeface="DejaVu Sans"/>
                <a:ea typeface="DejaVu Sans"/>
                <a:cs typeface="DejaVu Sans"/>
              </a:rPr>
              <a:t>06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284CFF4-5F77-4DAE-B25C-088809D84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00125"/>
            <a:ext cx="108204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0B2932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0B2932"/>
                </a:solidFill>
                <a:latin typeface="DejaVu Sans"/>
                <a:ea typeface="DejaVu Sans"/>
                <a:cs typeface="DejaVu Sans"/>
              </a:rPr>
              <a:t>03  A shared view of the customer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EA377B-6BCF-46B3-B517-57381DB256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571750"/>
            <a:ext cx="1038225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rPr>
              <a:t>1.  Keep customer information accessible to authorised team members.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D8571E2-B193-4957-9599-2844CADFE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495675"/>
            <a:ext cx="1038225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rPr>
              <a:t>2.  Agree who owns the next action and when it is due.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DEA76DF-4E3C-4DA5-A55D-7B15ADAE8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419600"/>
            <a:ext cx="1038225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rPr>
              <a:t>3.  Define essential data fields before adding more complexity.</a:t>
            </a:r>
          </a:p>
        </p:txBody>
      </p:sp>
    </p:spTree>
    <p:extLst>
      <p:ext uri="{BB962C8B-B14F-4D97-AF65-F5344CB8AC3E}">
        <p14:creationId xmlns:p14="http://schemas.microsoft.com/office/powerpoint/2010/main" val="49046416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1ED4720-A929-45B1-94CC-34D3DBEDB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10820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526A71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526A71"/>
                </a:solidFill>
                <a:latin typeface="DejaVu Sans"/>
                <a:ea typeface="DejaVu Sans"/>
                <a:cs typeface="DejaVu Sans"/>
              </a:rPr>
              <a:t>DR. SARAH CHING ACADEMY OF DIGITAL TRANSFORMATION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E0E4259-1307-4970-A3F6-9702CAC2C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67450"/>
            <a:ext cx="5524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26A71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526A71"/>
                </a:solidFill>
                <a:latin typeface="DejaVu Sans"/>
                <a:ea typeface="DejaVu Sans"/>
                <a:cs typeface="DejaVu Sans"/>
              </a:rPr>
              <a:t>07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F8D196F-515C-4DAC-A451-7302ED3FA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00125"/>
            <a:ext cx="10820400" cy="1295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925" b="1">
                <a:solidFill>
                  <a:srgbClr val="0B2932"/>
                </a:solidFill>
                <a:latin typeface="DejaVu Sans"/>
                <a:ea typeface="DejaVu Sans"/>
                <a:cs typeface="DejaVu Sans"/>
              </a:defRPr>
            </a:pPr>
            <a:r>
              <a:rPr sz="2925" b="1">
                <a:solidFill>
                  <a:srgbClr val="0B2932"/>
                </a:solidFill>
                <a:latin typeface="DejaVu Sans"/>
                <a:ea typeface="DejaVu Sans"/>
                <a:cs typeface="DejaVu Sans"/>
              </a:rPr>
              <a:t>A shared view of the customer: workplace practice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A5AF51B-F425-4722-924A-93C25224A7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669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267E67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267E67"/>
                </a:solidFill>
                <a:latin typeface="DejaVu Sans"/>
                <a:ea typeface="DejaVu Sans"/>
                <a:cs typeface="DejaVu Sans"/>
              </a:rPr>
              <a:t>ILLUSTRATIVE EXAMPLE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7B9CCE9-0712-4013-B06A-EEEEEA26A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24175"/>
            <a:ext cx="108204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7343C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7343C"/>
                </a:solidFill>
                <a:latin typeface="DejaVu Sans"/>
                <a:ea typeface="DejaVu Sans"/>
                <a:cs typeface="DejaVu Sans"/>
              </a:rPr>
              <a:t>A service company loses track of quotations when a salesperson is away. A shared pipeline records the enquiry, next action and responsible person.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46801FE-AF91-43DA-B4C4-B35CBBBDF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95800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267E67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267E67"/>
                </a:solidFill>
                <a:latin typeface="DejaVu Sans"/>
                <a:ea typeface="DejaVu Sans"/>
                <a:cs typeface="DejaVu Sans"/>
              </a:rPr>
              <a:t>TRY IT IN YOUR ORGANISATION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3BFB21D-B49D-461B-8E5E-E63110A5D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53000"/>
            <a:ext cx="108204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7343C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7343C"/>
                </a:solidFill>
                <a:latin typeface="DejaVu Sans"/>
                <a:ea typeface="DejaVu Sans"/>
                <a:cs typeface="DejaVu Sans"/>
              </a:rPr>
              <a:t>List the five customer fields your team needs most and assign responsibility for keeping them current.</a:t>
            </a:r>
          </a:p>
        </p:txBody>
      </p:sp>
    </p:spTree>
    <p:extLst>
      <p:ext uri="{BB962C8B-B14F-4D97-AF65-F5344CB8AC3E}">
        <p14:creationId xmlns:p14="http://schemas.microsoft.com/office/powerpoint/2010/main" val="77986262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72D9439-5E2F-49AC-B378-1CC98EB22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10820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526A71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526A71"/>
                </a:solidFill>
                <a:latin typeface="DejaVu Sans"/>
                <a:ea typeface="DejaVu Sans"/>
                <a:cs typeface="DejaVu Sans"/>
              </a:rPr>
              <a:t>DR. SARAH CHING ACADEMY OF DIGITAL TRANSFORMATION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7B886A6-BE32-4EED-BFF9-7729A03F0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67450"/>
            <a:ext cx="5524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26A71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526A71"/>
                </a:solidFill>
                <a:latin typeface="DejaVu Sans"/>
                <a:ea typeface="DejaVu Sans"/>
                <a:cs typeface="DejaVu Sans"/>
              </a:rPr>
              <a:t>08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EDE3875-63B1-43B0-B13F-8921A5805F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00125"/>
            <a:ext cx="108204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0B2932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0B2932"/>
                </a:solidFill>
                <a:latin typeface="DejaVu Sans"/>
                <a:ea typeface="DejaVu Sans"/>
                <a:cs typeface="DejaVu Sans"/>
              </a:rPr>
              <a:t>04  Cloud tools and operating costs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745A032-E3D0-4743-8C7D-7EF69B96A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571750"/>
            <a:ext cx="1038225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rPr>
              <a:t>1.  Software as a service provides an application over the internet.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C27CD89-2D60-4E37-81C9-A14EF7A58A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495675"/>
            <a:ext cx="1038225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rPr>
              <a:t>2.  Evaluate recurring costs, access control and data export options.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86536CE-2BC4-4EB0-BB47-2587551F8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419600"/>
            <a:ext cx="1038225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rPr>
              <a:t>3.  Check connectivity, support and responsibilities before committing.</a:t>
            </a:r>
          </a:p>
        </p:txBody>
      </p:sp>
    </p:spTree>
    <p:extLst>
      <p:ext uri="{BB962C8B-B14F-4D97-AF65-F5344CB8AC3E}">
        <p14:creationId xmlns:p14="http://schemas.microsoft.com/office/powerpoint/2010/main" val="81166080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25ACE1B-780C-4420-98E9-814FD7796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10820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526A71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526A71"/>
                </a:solidFill>
                <a:latin typeface="DejaVu Sans"/>
                <a:ea typeface="DejaVu Sans"/>
                <a:cs typeface="DejaVu Sans"/>
              </a:rPr>
              <a:t>DR. SARAH CHING ACADEMY OF DIGITAL TRANSFORMATION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16CD19D-9A7B-4007-8286-29B9002DD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67450"/>
            <a:ext cx="5524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26A71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526A71"/>
                </a:solidFill>
                <a:latin typeface="DejaVu Sans"/>
                <a:ea typeface="DejaVu Sans"/>
                <a:cs typeface="DejaVu Sans"/>
              </a:rPr>
              <a:t>09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DF8D8CE-EF66-4F07-9A3D-409C0B352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00125"/>
            <a:ext cx="10820400" cy="1295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925" b="1">
                <a:solidFill>
                  <a:srgbClr val="0B2932"/>
                </a:solidFill>
                <a:latin typeface="DejaVu Sans"/>
                <a:ea typeface="DejaVu Sans"/>
                <a:cs typeface="DejaVu Sans"/>
              </a:defRPr>
            </a:pPr>
            <a:r>
              <a:rPr sz="2925" b="1">
                <a:solidFill>
                  <a:srgbClr val="0B2932"/>
                </a:solidFill>
                <a:latin typeface="DejaVu Sans"/>
                <a:ea typeface="DejaVu Sans"/>
                <a:cs typeface="DejaVu Sans"/>
              </a:rPr>
              <a:t>Cloud tools and operating costs: workplace practice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D8728B6-F77F-4544-9909-CD8067E1E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669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267E67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267E67"/>
                </a:solidFill>
                <a:latin typeface="DejaVu Sans"/>
                <a:ea typeface="DejaVu Sans"/>
                <a:cs typeface="DejaVu Sans"/>
              </a:rPr>
              <a:t>ILLUSTRATIVE EXAMPLE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66093A8-2C8C-453D-81A8-2CDE8D9F1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24175"/>
            <a:ext cx="108204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7343C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7343C"/>
                </a:solidFill>
                <a:latin typeface="DejaVu Sans"/>
                <a:ea typeface="DejaVu Sans"/>
                <a:cs typeface="DejaVu Sans"/>
              </a:rPr>
              <a:t>A retailer compares two cloud tools. It includes user fees, integration work, training and the ability to export records when evaluating the offers.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0A1BCE4-0439-4D8F-A101-6A22BE11A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95800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267E67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267E67"/>
                </a:solidFill>
                <a:latin typeface="DejaVu Sans"/>
                <a:ea typeface="DejaVu Sans"/>
                <a:cs typeface="DejaVu Sans"/>
              </a:rPr>
              <a:t>TRY IT IN YOUR ORGANISATION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92BF856-6E4A-4704-876A-E64E3D6F4F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53000"/>
            <a:ext cx="108204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7343C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7343C"/>
                </a:solidFill>
                <a:latin typeface="DejaVu Sans"/>
                <a:ea typeface="DejaVu Sans"/>
                <a:cs typeface="DejaVu Sans"/>
              </a:rPr>
              <a:t>Write five questions to ask a cloud software provider before a trial.</a:t>
            </a:r>
          </a:p>
        </p:txBody>
      </p:sp>
    </p:spTree>
    <p:extLst>
      <p:ext uri="{BB962C8B-B14F-4D97-AF65-F5344CB8AC3E}">
        <p14:creationId xmlns:p14="http://schemas.microsoft.com/office/powerpoint/2010/main" val="198332539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E519FCD-79F0-4C1A-A8EA-892BF7606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10820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526A71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526A71"/>
                </a:solidFill>
                <a:latin typeface="DejaVu Sans"/>
                <a:ea typeface="DejaVu Sans"/>
                <a:cs typeface="DejaVu Sans"/>
              </a:rPr>
              <a:t>DR. SARAH CHING ACADEMY OF DIGITAL TRANSFORMATION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FC6E4A2-6238-44EB-8FC8-14DCA3531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67450"/>
            <a:ext cx="5524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26A71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526A71"/>
                </a:solidFill>
                <a:latin typeface="DejaVu Sans"/>
                <a:ea typeface="DejaVu Sans"/>
                <a:cs typeface="DejaVu Sans"/>
              </a:rPr>
              <a:t>10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4E57AC2-2B32-4E46-A8B9-05768ED3D4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00125"/>
            <a:ext cx="108204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0B2932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0B2932"/>
                </a:solidFill>
                <a:latin typeface="DejaVu Sans"/>
                <a:ea typeface="DejaVu Sans"/>
                <a:cs typeface="DejaVu Sans"/>
              </a:rPr>
              <a:t>05  Automation with useful controls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B2B03FE-70BA-43EE-B8F9-D1D96FB47A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571750"/>
            <a:ext cx="1038225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rPr>
              <a:t>1.  Look for clear rules, repeated steps and sufficient transaction volume.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3EFCFC8-0325-47CE-B4A5-1800336AFF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495675"/>
            <a:ext cx="1038225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rPr>
              <a:t>2.  Keep human review for exceptions and consequential decisions.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3AD8E30-DDF4-48F0-85B4-DE99E9C58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419600"/>
            <a:ext cx="1038225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rPr>
              <a:t>3.  Pilot on a small scale and measure errors as well as time saved.</a:t>
            </a:r>
          </a:p>
        </p:txBody>
      </p:sp>
    </p:spTree>
    <p:extLst>
      <p:ext uri="{BB962C8B-B14F-4D97-AF65-F5344CB8AC3E}">
        <p14:creationId xmlns:p14="http://schemas.microsoft.com/office/powerpoint/2010/main" val="40447097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2ACEC6E-E377-4B3B-995B-795786E287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10820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526A71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526A71"/>
                </a:solidFill>
                <a:latin typeface="DejaVu Sans"/>
                <a:ea typeface="DejaVu Sans"/>
                <a:cs typeface="DejaVu Sans"/>
              </a:rPr>
              <a:t>DR. SARAH CHING ACADEMY OF DIGITAL TRANSFORMATION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DD78CF3-6C9A-4CED-AF3C-CD2043E8E3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67450"/>
            <a:ext cx="5524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26A71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526A71"/>
                </a:solidFill>
                <a:latin typeface="DejaVu Sans"/>
                <a:ea typeface="DejaVu Sans"/>
                <a:cs typeface="DejaVu Sans"/>
              </a:rPr>
              <a:t>11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484F4A0-EC57-460C-A0B3-38BA23A79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00125"/>
            <a:ext cx="10820400" cy="1295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925" b="1">
                <a:solidFill>
                  <a:srgbClr val="0B2932"/>
                </a:solidFill>
                <a:latin typeface="DejaVu Sans"/>
                <a:ea typeface="DejaVu Sans"/>
                <a:cs typeface="DejaVu Sans"/>
              </a:defRPr>
            </a:pPr>
            <a:r>
              <a:rPr sz="2925" b="1">
                <a:solidFill>
                  <a:srgbClr val="0B2932"/>
                </a:solidFill>
                <a:latin typeface="DejaVu Sans"/>
                <a:ea typeface="DejaVu Sans"/>
                <a:cs typeface="DejaVu Sans"/>
              </a:rPr>
              <a:t>Automation with useful controls: workplace practice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3D00F6D-AE47-4143-A871-8C7D3C72CF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669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267E67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267E67"/>
                </a:solidFill>
                <a:latin typeface="DejaVu Sans"/>
                <a:ea typeface="DejaVu Sans"/>
                <a:cs typeface="DejaVu Sans"/>
              </a:rPr>
              <a:t>ILLUSTRATIVE EXAMPLE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AA06797-DEFE-4EBB-A043-C68624163C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24175"/>
            <a:ext cx="108204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7343C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7343C"/>
                </a:solidFill>
                <a:latin typeface="DejaVu Sans"/>
                <a:ea typeface="DejaVu Sans"/>
                <a:cs typeface="DejaVu Sans"/>
              </a:rPr>
              <a:t>A team automates routing approved purchase requests. Incomplete requests go to a person rather than being silently rejected or approved.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F62DC7C-4F63-4264-9D66-023DBC7DDB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95800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267E67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267E67"/>
                </a:solidFill>
                <a:latin typeface="DejaVu Sans"/>
                <a:ea typeface="DejaVu Sans"/>
                <a:cs typeface="DejaVu Sans"/>
              </a:rPr>
              <a:t>TRY IT IN YOUR ORGANISATION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E2A45DC-E8F7-41E1-B97E-4AEE5B42A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53000"/>
            <a:ext cx="108204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7343C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7343C"/>
                </a:solidFill>
                <a:latin typeface="DejaVu Sans"/>
                <a:ea typeface="DejaVu Sans"/>
                <a:cs typeface="DejaVu Sans"/>
              </a:rPr>
              <a:t>Choose a repetitive task. Describe its trigger, decision rule, output and exception owner.</a:t>
            </a:r>
          </a:p>
        </p:txBody>
      </p:sp>
    </p:spTree>
    <p:extLst>
      <p:ext uri="{BB962C8B-B14F-4D97-AF65-F5344CB8AC3E}">
        <p14:creationId xmlns:p14="http://schemas.microsoft.com/office/powerpoint/2010/main" val="2103907621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FCD7DC9-6612-49C1-B7E6-F5108AB7E9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10820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526A71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526A71"/>
                </a:solidFill>
                <a:latin typeface="DejaVu Sans"/>
                <a:ea typeface="DejaVu Sans"/>
                <a:cs typeface="DejaVu Sans"/>
              </a:rPr>
              <a:t>DR. SARAH CHING ACADEMY OF DIGITAL TRANSFORMATION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6DCE282-D4CC-4F94-B09B-72168D188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67450"/>
            <a:ext cx="5524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26A71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526A71"/>
                </a:solidFill>
                <a:latin typeface="DejaVu Sans"/>
                <a:ea typeface="DejaVu Sans"/>
                <a:cs typeface="DejaVu Sans"/>
              </a:rPr>
              <a:t>12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61F484D-BA48-4C2C-81E6-8A376B7F7C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00125"/>
            <a:ext cx="108204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0B2932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0B2932"/>
                </a:solidFill>
                <a:latin typeface="DejaVu Sans"/>
                <a:ea typeface="DejaVu Sans"/>
                <a:cs typeface="DejaVu Sans"/>
              </a:rPr>
              <a:t>06  Useful data and a pilot roadmap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5670C44-A874-4818-AA83-63BF66A407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571750"/>
            <a:ext cx="1038225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rPr>
              <a:t>1.  Choose a small set of reliable fields and assign data owners.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615B969-6679-4B2E-96EC-9A30FA91B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495675"/>
            <a:ext cx="1038225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rPr>
              <a:t>2.  Record a baseline before starting the pilot.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D6C5E86-C5F4-4D01-8FA3-FE7B4B6AA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419600"/>
            <a:ext cx="1038225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7343C"/>
                </a:solidFill>
                <a:latin typeface="DejaVu Sans"/>
                <a:ea typeface="DejaVu Sans"/>
                <a:cs typeface="DejaVu Sans"/>
              </a:rPr>
              <a:t>3.  Review evidence before extending the solution to more teams.</a:t>
            </a:r>
          </a:p>
        </p:txBody>
      </p:sp>
    </p:spTree>
    <p:extLst>
      <p:ext uri="{BB962C8B-B14F-4D97-AF65-F5344CB8AC3E}">
        <p14:creationId xmlns:p14="http://schemas.microsoft.com/office/powerpoint/2010/main" val="1251450975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F9E5A3D-EED0-435A-8477-819876870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10820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526A71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526A71"/>
                </a:solidFill>
                <a:latin typeface="DejaVu Sans"/>
                <a:ea typeface="DejaVu Sans"/>
                <a:cs typeface="DejaVu Sans"/>
              </a:rPr>
              <a:t>DR. SARAH CHING ACADEMY OF DIGITAL TRANSFORMATION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3348183-706E-4977-ADDC-D7E26E7C6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67450"/>
            <a:ext cx="5524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26A71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526A71"/>
                </a:solidFill>
                <a:latin typeface="DejaVu Sans"/>
                <a:ea typeface="DejaVu Sans"/>
                <a:cs typeface="DejaVu Sans"/>
              </a:rPr>
              <a:t>13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E0FE287-79F5-46C0-A294-15099E1D26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00125"/>
            <a:ext cx="10820400" cy="1295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925" b="1">
                <a:solidFill>
                  <a:srgbClr val="0B2932"/>
                </a:solidFill>
                <a:latin typeface="DejaVu Sans"/>
                <a:ea typeface="DejaVu Sans"/>
                <a:cs typeface="DejaVu Sans"/>
              </a:defRPr>
            </a:pPr>
            <a:r>
              <a:rPr sz="2925" b="1">
                <a:solidFill>
                  <a:srgbClr val="0B2932"/>
                </a:solidFill>
                <a:latin typeface="DejaVu Sans"/>
                <a:ea typeface="DejaVu Sans"/>
                <a:cs typeface="DejaVu Sans"/>
              </a:rPr>
              <a:t>Useful data and a pilot roadmap: workplace practice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64E8293-AD33-489A-B490-B1C260B29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669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267E67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267E67"/>
                </a:solidFill>
                <a:latin typeface="DejaVu Sans"/>
                <a:ea typeface="DejaVu Sans"/>
                <a:cs typeface="DejaVu Sans"/>
              </a:rPr>
              <a:t>ILLUSTRATIVE EXAMPLE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596C8F8-3A18-4FA7-AF04-936965C599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24175"/>
            <a:ext cx="108204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7343C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7343C"/>
                </a:solidFill>
                <a:latin typeface="DejaVu Sans"/>
                <a:ea typeface="DejaVu Sans"/>
                <a:cs typeface="DejaVu Sans"/>
              </a:rPr>
              <a:t>A stock report becomes useful only after duplicate product codes and inconsistent units are corrected. The team tests the corrected process in one product group.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D8F2785-818B-4773-8313-0FAAAD34B6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95800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267E67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267E67"/>
                </a:solidFill>
                <a:latin typeface="DejaVu Sans"/>
                <a:ea typeface="DejaVu Sans"/>
                <a:cs typeface="DejaVu Sans"/>
              </a:rPr>
              <a:t>TRY IT IN YOUR ORGANISATION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6A4B8FD-1EAE-4A74-9A0A-689957D494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53000"/>
            <a:ext cx="108204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7343C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7343C"/>
                </a:solidFill>
                <a:latin typeface="DejaVu Sans"/>
                <a:ea typeface="DejaVu Sans"/>
                <a:cs typeface="DejaVu Sans"/>
              </a:rPr>
              <a:t>Create a 30-day pilot outline: scope, owner, baseline, success measure and review date.</a:t>
            </a:r>
          </a:p>
        </p:txBody>
      </p:sp>
    </p:spTree>
    <p:extLst>
      <p:ext uri="{BB962C8B-B14F-4D97-AF65-F5344CB8AC3E}">
        <p14:creationId xmlns:p14="http://schemas.microsoft.com/office/powerpoint/2010/main" val="314957642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B293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10A3BD2-089E-4DA8-B262-9DAB4BAB0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1950"/>
            <a:ext cx="10820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85EBCE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85EBCE"/>
                </a:solidFill>
                <a:latin typeface="DejaVu Sans"/>
                <a:ea typeface="DejaVu Sans"/>
                <a:cs typeface="DejaVu Sans"/>
              </a:rPr>
              <a:t>DR. SARAH CHING ACADEMY OF DIGITAL TRANSFORMATION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8F7FB11-475B-4B18-B62D-7936366A7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267450"/>
            <a:ext cx="5524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85EBCE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85EBCE"/>
                </a:solidFill>
                <a:latin typeface="DejaVu Sans"/>
                <a:ea typeface="DejaVu Sans"/>
                <a:cs typeface="DejaVu Sans"/>
              </a:rPr>
              <a:t>14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34F8B19-ED71-424A-B36E-6AFB2CEB4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57300"/>
            <a:ext cx="10477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Your next step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6710C90-D0C5-463E-8405-34A0FAED8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71750"/>
            <a:ext cx="104775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1. Choose a business problem worth solving.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A58E0ED-A0A7-4EDD-A31E-D4C89C99A1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62325"/>
            <a:ext cx="104775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2. Identify suitable cloud, CRM and automation opportunities.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A1E68DC-F997-409A-B8B0-2A54FC815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52900"/>
            <a:ext cx="104775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3. Outline a small pilot with a baseline and success measures.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F804C40-17F1-4088-8021-7EC8C21346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95900"/>
            <a:ext cx="10287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85EBCE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85EBCE"/>
                </a:solidFill>
                <a:latin typeface="DejaVu Sans"/>
                <a:ea typeface="DejaVu Sans"/>
                <a:cs typeface="DejaVu Sans"/>
              </a:rPr>
              <a:t>Complete the knowledge check on the course page.</a:t>
            </a:r>
          </a:p>
          <a:p xmlns:a="http://schemas.openxmlformats.org/drawingml/2006/main">
            <a:pPr>
              <a:defRPr sz="1800" b="0">
                <a:solidFill>
                  <a:srgbClr val="85EBCE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85EBCE"/>
                </a:solidFill>
                <a:latin typeface="DejaVu Sans"/>
                <a:ea typeface="DejaVu Sans"/>
                <a:cs typeface="DejaVu Sans"/>
              </a:rPr>
              <a:t>Choose one workplace action to put your learning into practice.</a:t>
            </a:r>
          </a:p>
        </p:txBody>
      </p:sp>
    </p:spTree>
    <p:extLst>
      <p:ext uri="{BB962C8B-B14F-4D97-AF65-F5344CB8AC3E}">
        <p14:creationId xmlns:p14="http://schemas.microsoft.com/office/powerpoint/2010/main" val="179328112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2026-09-25T08:47:01.8540000Z</dcterms:created>
  <dcterms:modified xsi:type="dcterms:W3CDTF">2026-09-25T08:47:01.8540000Z</dcterms:modified>
</coreProperties>
</file>