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4bd13415ca481e" /><Relationship Type="http://schemas.openxmlformats.org/officeDocument/2006/relationships/extended-properties" Target="/docProps/app.xml" Id="Re1db200fc72d4172" /><Relationship Type="http://schemas.openxmlformats.org/officeDocument/2006/relationships/officeDocument" Target="/ppt/presentation.xml" Id="R02efbbce2e6747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3e1aa5f43c40c2"/>
  </p:sldMasterIdLst>
  <p:notesMasterIdLst>
    <p:notesMasterId xmlns:r="http://schemas.openxmlformats.org/officeDocument/2006/relationships" r:id="R857e0da9f5334efa"/>
  </p:notesMasterIdLst>
  <p:sldIdLst>
    <p:sldId xmlns:r="http://schemas.openxmlformats.org/officeDocument/2006/relationships" id="256" r:id="R9d3e99dfbc7447a3"/>
    <p:sldId xmlns:r="http://schemas.openxmlformats.org/officeDocument/2006/relationships" id="257" r:id="R553562b30b71442a"/>
    <p:sldId xmlns:r="http://schemas.openxmlformats.org/officeDocument/2006/relationships" id="258" r:id="R08ba50ddefd44439"/>
    <p:sldId xmlns:r="http://schemas.openxmlformats.org/officeDocument/2006/relationships" id="259" r:id="R2c67458021524df9"/>
    <p:sldId xmlns:r="http://schemas.openxmlformats.org/officeDocument/2006/relationships" id="260" r:id="Rc14aa18f95b245cf"/>
    <p:sldId xmlns:r="http://schemas.openxmlformats.org/officeDocument/2006/relationships" id="261" r:id="R3f12de64e1e94766"/>
    <p:sldId xmlns:r="http://schemas.openxmlformats.org/officeDocument/2006/relationships" id="262" r:id="Rb89b7caf769b4f6c"/>
    <p:sldId xmlns:r="http://schemas.openxmlformats.org/officeDocument/2006/relationships" id="263" r:id="R40a3d2b842dd40f6"/>
    <p:sldId xmlns:r="http://schemas.openxmlformats.org/officeDocument/2006/relationships" id="264" r:id="Rac6acba7941e43cd"/>
    <p:sldId xmlns:r="http://schemas.openxmlformats.org/officeDocument/2006/relationships" id="265" r:id="R0358178787194510"/>
    <p:sldId xmlns:r="http://schemas.openxmlformats.org/officeDocument/2006/relationships" id="266" r:id="Rde1deff559874da0"/>
    <p:sldId xmlns:r="http://schemas.openxmlformats.org/officeDocument/2006/relationships" id="267" r:id="R43c6f067318342cb"/>
    <p:sldId xmlns:r="http://schemas.openxmlformats.org/officeDocument/2006/relationships" id="268" r:id="Ra29b4bce0d3a419e"/>
    <p:sldId xmlns:r="http://schemas.openxmlformats.org/officeDocument/2006/relationships" id="269" r:id="R4a3915504d854d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0e95633f04458e" /><Relationship Type="http://schemas.openxmlformats.org/officeDocument/2006/relationships/slideMaster" Target="/ppt/slideMasters/slideMaster1.xml" Id="Rc93e1aa5f43c40c2" /><Relationship Type="http://schemas.openxmlformats.org/officeDocument/2006/relationships/notesMaster" Target="/ppt/notesMasters/notesMaster1.xml" Id="R857e0da9f5334efa" /><Relationship Type="http://schemas.openxmlformats.org/officeDocument/2006/relationships/presProps" Target="/ppt/presProps.xml" Id="R1dff0419480c4d34" /><Relationship Type="http://schemas.openxmlformats.org/officeDocument/2006/relationships/tableStyles" Target="/ppt/tableStyles.xml" Id="R0768d071d7ee4d11" /><Relationship Type="http://schemas.openxmlformats.org/officeDocument/2006/relationships/slide" Target="/ppt/slides/slide1.xml" Id="R9d3e99dfbc7447a3" /><Relationship Type="http://schemas.openxmlformats.org/officeDocument/2006/relationships/slide" Target="/ppt/slides/slide2.xml" Id="R553562b30b71442a" /><Relationship Type="http://schemas.openxmlformats.org/officeDocument/2006/relationships/slide" Target="/ppt/slides/slide3.xml" Id="R08ba50ddefd44439" /><Relationship Type="http://schemas.openxmlformats.org/officeDocument/2006/relationships/slide" Target="/ppt/slides/slide4.xml" Id="R2c67458021524df9" /><Relationship Type="http://schemas.openxmlformats.org/officeDocument/2006/relationships/slide" Target="/ppt/slides/slide5.xml" Id="Rc14aa18f95b245cf" /><Relationship Type="http://schemas.openxmlformats.org/officeDocument/2006/relationships/slide" Target="/ppt/slides/slide6.xml" Id="R3f12de64e1e94766" /><Relationship Type="http://schemas.openxmlformats.org/officeDocument/2006/relationships/slide" Target="/ppt/slides/slide7.xml" Id="Rb89b7caf769b4f6c" /><Relationship Type="http://schemas.openxmlformats.org/officeDocument/2006/relationships/slide" Target="/ppt/slides/slide8.xml" Id="R40a3d2b842dd40f6" /><Relationship Type="http://schemas.openxmlformats.org/officeDocument/2006/relationships/slide" Target="/ppt/slides/slide9.xml" Id="Rac6acba7941e43cd" /><Relationship Type="http://schemas.openxmlformats.org/officeDocument/2006/relationships/slide" Target="/ppt/slides/slide10.xml" Id="R0358178787194510" /><Relationship Type="http://schemas.openxmlformats.org/officeDocument/2006/relationships/slide" Target="/ppt/slides/slide11.xml" Id="Rde1deff559874da0" /><Relationship Type="http://schemas.openxmlformats.org/officeDocument/2006/relationships/slide" Target="/ppt/slides/slide12.xml" Id="R43c6f067318342cb" /><Relationship Type="http://schemas.openxmlformats.org/officeDocument/2006/relationships/slide" Target="/ppt/slides/slide13.xml" Id="Ra29b4bce0d3a419e" /><Relationship Type="http://schemas.openxmlformats.org/officeDocument/2006/relationships/slide" Target="/ppt/slides/slide14.xml" Id="R4a3915504d854d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20e7f7670a43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62d10828ed4806" /><Relationship Type="http://schemas.openxmlformats.org/officeDocument/2006/relationships/notesMaster" Target="/ppt/notesMasters/notesMaster1.xml" Id="R78c6fcb006b442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a258f67d8f438a" /><Relationship Type="http://schemas.openxmlformats.org/officeDocument/2006/relationships/notesMaster" Target="/ppt/notesMasters/notesMaster1.xml" Id="R9576a3c3e65e4f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71756d67694769" /><Relationship Type="http://schemas.openxmlformats.org/officeDocument/2006/relationships/notesMaster" Target="/ppt/notesMasters/notesMaster1.xml" Id="R4c21e972a3764a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da9b1a6a04477a" /><Relationship Type="http://schemas.openxmlformats.org/officeDocument/2006/relationships/notesMaster" Target="/ppt/notesMasters/notesMaster1.xml" Id="Rd0ceafa97faf43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dc55dbde144296" /><Relationship Type="http://schemas.openxmlformats.org/officeDocument/2006/relationships/notesMaster" Target="/ppt/notesMasters/notesMaster1.xml" Id="R9324983a0a974b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37b650d0d249b8" /><Relationship Type="http://schemas.openxmlformats.org/officeDocument/2006/relationships/notesMaster" Target="/ppt/notesMasters/notesMaster1.xml" Id="R81294a03a6fe4b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07990f583847fa" /><Relationship Type="http://schemas.openxmlformats.org/officeDocument/2006/relationships/notesMaster" Target="/ppt/notesMasters/notesMaster1.xml" Id="Rc5d4bdb13d964c6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a7399ba0dd49a0" /><Relationship Type="http://schemas.openxmlformats.org/officeDocument/2006/relationships/notesMaster" Target="/ppt/notesMasters/notesMaster1.xml" Id="R5beaabc2058c42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f83f21f01e4f25" /><Relationship Type="http://schemas.openxmlformats.org/officeDocument/2006/relationships/notesMaster" Target="/ppt/notesMasters/notesMaster1.xml" Id="R66e13614dbcd4a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57e03201ca4254" /><Relationship Type="http://schemas.openxmlformats.org/officeDocument/2006/relationships/notesMaster" Target="/ppt/notesMasters/notesMaster1.xml" Id="R79f6c3ad298947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c5976045f946a0" /><Relationship Type="http://schemas.openxmlformats.org/officeDocument/2006/relationships/notesMaster" Target="/ppt/notesMasters/notesMaster1.xml" Id="R5c81ac620cd048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b358edd60947e0" /><Relationship Type="http://schemas.openxmlformats.org/officeDocument/2006/relationships/notesMaster" Target="/ppt/notesMasters/notesMaster1.xml" Id="R1547536718e9449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4d0eae5d6e4ce7" /><Relationship Type="http://schemas.openxmlformats.org/officeDocument/2006/relationships/notesMaster" Target="/ppt/notesMasters/notesMaster1.xml" Id="R72d309b22f7343d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2cac534df0c4de7" /><Relationship Type="http://schemas.openxmlformats.org/officeDocument/2006/relationships/notesMaster" Target="/ppt/notesMasters/notesMaster1.xml" Id="Rf77e93b22e0c47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Academy lesson slides. The linked videos belong to their named providers. This course is not an accredited qualification.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Identify everyday actions that reduce avoidable risk.</a:t>
            </a:r>
          </a:p>
          <a:p xmlns:a="http://schemas.openxmlformats.org/drawingml/2006/main">
            <a:r>
              <a:t>Video: We Can Secure Our World</a:t>
            </a:r>
          </a:p>
          <a:p xmlns:a="http://schemas.openxmlformats.org/drawingml/2006/main">
            <a:r>
              <a:t>Provider: CISA</a:t>
            </a:r>
          </a:p>
          <a:p xmlns:a="http://schemas.openxmlformats.org/drawingml/2006/main">
            <a:r>
              <a:t>Source: https://www.youtube.com/watch?v=kWJa_tMg7ZM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https://www.youtube.com/watch?v=kWJa_tMg7ZM</a:t>
            </a:r>
          </a:p>
          <a:p xmlns:a="http://schemas.openxmlformats.org/drawingml/2006/main">
            <a:r>
              <a:t>Discuss: What should staff do with an unexpected account-security alert?</a:t>
            </a:r>
          </a:p>
          <a:p xmlns:a="http://schemas.openxmlformats.org/drawingml/2006/main">
            <a:r>
              <a:t>Best answer: Report it through a trusted internal route</a:t>
            </a:r>
          </a:p>
          <a:p xmlns:a="http://schemas.openxmlformats.org/drawingml/2006/main">
            <a:r>
              <a:t>Feedback: Prompt reporting allows the organisation to investigate and respond.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Use safer account credentials without relying on memory alone.</a:t>
            </a:r>
          </a:p>
          <a:p xmlns:a="http://schemas.openxmlformats.org/drawingml/2006/main">
            <a:r>
              <a:t>Video: How to Make Strong Passwords!</a:t>
            </a:r>
          </a:p>
          <a:p xmlns:a="http://schemas.openxmlformats.org/drawingml/2006/main">
            <a:r>
              <a:t>Provider: CISA</a:t>
            </a:r>
          </a:p>
          <a:p xmlns:a="http://schemas.openxmlformats.org/drawingml/2006/main">
            <a:r>
              <a:t>Source: https://www.youtube.com/watch?v=XXrbut5xRbE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https://www.youtube.com/watch?v=XXrbut5xRbE</a:t>
            </a:r>
          </a:p>
          <a:p xmlns:a="http://schemas.openxmlformats.org/drawingml/2006/main">
            <a:r>
              <a:t>Discuss: Why is password reuse risky?</a:t>
            </a:r>
          </a:p>
          <a:p xmlns:a="http://schemas.openxmlformats.org/drawingml/2006/main">
            <a:r>
              <a:t>Best answer: One compromised password can expose other accounts</a:t>
            </a:r>
          </a:p>
          <a:p xmlns:a="http://schemas.openxmlformats.org/drawingml/2006/main">
            <a:r>
              <a:t>Feedback: Attackers may try a stolen password on other services.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Explain how MFA adds protection to an account.</a:t>
            </a:r>
          </a:p>
          <a:p xmlns:a="http://schemas.openxmlformats.org/drawingml/2006/main">
            <a:r>
              <a:t>Video: How to Turn on MFA!</a:t>
            </a:r>
          </a:p>
          <a:p xmlns:a="http://schemas.openxmlformats.org/drawingml/2006/main">
            <a:r>
              <a:t>Provider: CISA</a:t>
            </a:r>
          </a:p>
          <a:p xmlns:a="http://schemas.openxmlformats.org/drawingml/2006/main">
            <a:r>
              <a:t>Source: https://www.youtube.com/watch?v=QWwaidg3AtY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https://www.youtube.com/watch?v=QWwaidg3AtY</a:t>
            </a:r>
          </a:p>
          <a:p xmlns:a="http://schemas.openxmlformats.org/drawingml/2006/main">
            <a:r>
              <a:t>Discuss: What should you do with an MFA request you did not initiate?</a:t>
            </a:r>
          </a:p>
          <a:p xmlns:a="http://schemas.openxmlformats.org/drawingml/2006/main">
            <a:r>
              <a:t>Best answer: Reject it and report the unexpected request</a:t>
            </a:r>
          </a:p>
          <a:p xmlns:a="http://schemas.openxmlformats.org/drawingml/2006/main">
            <a:r>
              <a:t>Feedback: Unexpected prompts may indicate an attempted account compromise.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Recognise pressure tactics and verify requests independently.</a:t>
            </a:r>
          </a:p>
          <a:p xmlns:a="http://schemas.openxmlformats.org/drawingml/2006/main">
            <a:r>
              <a:t>Video: How to Avoid Phishing!</a:t>
            </a:r>
          </a:p>
          <a:p xmlns:a="http://schemas.openxmlformats.org/drawingml/2006/main">
            <a:r>
              <a:t>Provider: CISA</a:t>
            </a:r>
          </a:p>
          <a:p xmlns:a="http://schemas.openxmlformats.org/drawingml/2006/main">
            <a:r>
              <a:t>Source: https://www.youtube.com/watch?v=sg0kQYvTlnc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https://www.youtube.com/watch?v=sg0kQYvTlnc</a:t>
            </a:r>
          </a:p>
          <a:p xmlns:a="http://schemas.openxmlformats.org/drawingml/2006/main">
            <a:r>
              <a:t>Discuss: How should a supplier bank-account change be verified?</a:t>
            </a:r>
          </a:p>
          <a:p xmlns:a="http://schemas.openxmlformats.org/drawingml/2006/main">
            <a:r>
              <a:t>Best answer: Call a trusted contact using an independently held number</a:t>
            </a:r>
          </a:p>
          <a:p xmlns:a="http://schemas.openxmlformats.org/drawingml/2006/main">
            <a:r>
              <a:t>Feedback: Independent verification avoids relying on contact details controlled by an attacker.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Treat updates as part of routine business maintenance.</a:t>
            </a:r>
          </a:p>
          <a:p xmlns:a="http://schemas.openxmlformats.org/drawingml/2006/main">
            <a:r>
              <a:t>Video: Update Software</a:t>
            </a:r>
          </a:p>
          <a:p xmlns:a="http://schemas.openxmlformats.org/drawingml/2006/main">
            <a:r>
              <a:t>Provider: CISA</a:t>
            </a:r>
          </a:p>
          <a:p xmlns:a="http://schemas.openxmlformats.org/drawingml/2006/main">
            <a:r>
              <a:t>Source: https://www.youtube.com/watch?v=Yo56jphJyYU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https://www.youtube.com/watch?v=Yo56jphJyYU</a:t>
            </a:r>
          </a:p>
          <a:p xmlns:a="http://schemas.openxmlformats.org/drawingml/2006/main">
            <a:r>
              <a:t>Discuss: What is the best approach to shared-device updates?</a:t>
            </a:r>
          </a:p>
          <a:p xmlns:a="http://schemas.openxmlformats.org/drawingml/2006/main">
            <a:r>
              <a:t>Best answer: Assign an owner and an approved update process</a:t>
            </a:r>
          </a:p>
          <a:p xmlns:a="http://schemas.openxmlformats.org/drawingml/2006/main">
            <a:r>
              <a:t>Feedback: Named responsibility helps prevent devices from falling outside routine maintenance.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Understand why having a backup is different from proving recovery.</a:t>
            </a:r>
          </a:p>
          <a:p xmlns:a="http://schemas.openxmlformats.org/drawingml/2006/main">
            <a:r>
              <a:t>Video: Backups - Security+ SY0-701</a:t>
            </a:r>
          </a:p>
          <a:p xmlns:a="http://schemas.openxmlformats.org/drawingml/2006/main">
            <a:r>
              <a:t>Provider: Professor Messer</a:t>
            </a:r>
          </a:p>
          <a:p xmlns:a="http://schemas.openxmlformats.org/drawingml/2006/main">
            <a:r>
              <a:t>Source: https://www.professormesser.com/security-plus/sy0-701/sy0-701-video/backups-sy0-701/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https://www.professormesser.com/security-plus/sy0-701/sy0-701-video/backups-sy0-701/</a:t>
            </a:r>
          </a:p>
          <a:p xmlns:a="http://schemas.openxmlformats.org/drawingml/2006/main">
            <a:r>
              <a:t>Discuss: What best demonstrates that a backup supports recovery?</a:t>
            </a:r>
          </a:p>
          <a:p xmlns:a="http://schemas.openxmlformats.org/drawingml/2006/main">
            <a:r>
              <a:t>Best answer: A successful restore with usable data verified</a:t>
            </a:r>
          </a:p>
          <a:p xmlns:a="http://schemas.openxmlformats.org/drawingml/2006/main">
            <a:r>
              <a:t>Feedback: A restore test checks that the data and process can support recovery.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Course: https://sarah-ching-academy.ferching.chatgpt.site/learn/cybersecurity.html</a:t>
            </a:r>
          </a:p>
          <a:p xmlns:a="http://schemas.openxmlformats.org/drawingml/2006/main">
            <a:r>
              <a:t>Optional consulting enquiries: waifanching@gmail.com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cefe33720941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42c2182f764c35" /><Relationship Type="http://schemas.openxmlformats.org/officeDocument/2006/relationships/slideLayout" Target="/ppt/slideLayouts/slideLayout1.xml" Id="R9aa8f3d0a68c4e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a8f3d0a68c4e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5fc43f6bc74abb" /><Relationship Type="http://schemas.openxmlformats.org/officeDocument/2006/relationships/notesSlide" Target="/ppt/notesSlides/notesSlide1.xml" Id="Rdb45f6c3b5a241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da162662f4ec6" /><Relationship Type="http://schemas.openxmlformats.org/officeDocument/2006/relationships/notesSlide" Target="/ppt/notesSlides/notesSlide2.xml" Id="Rfab1cb3aa6714c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1d4d82f6234836" /><Relationship Type="http://schemas.openxmlformats.org/officeDocument/2006/relationships/notesSlide" Target="/ppt/notesSlides/notesSlide3.xml" Id="R7127c099f84d48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1d1de6e8e4cfc" /><Relationship Type="http://schemas.openxmlformats.org/officeDocument/2006/relationships/notesSlide" Target="/ppt/notesSlides/notesSlide4.xml" Id="Rb76f8b6231fb48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47788961c4b71" /><Relationship Type="http://schemas.openxmlformats.org/officeDocument/2006/relationships/notesSlide" Target="/ppt/notesSlides/notesSlide5.xml" Id="R5a58fa90524b447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1b6c083ed4d5e" /><Relationship Type="http://schemas.openxmlformats.org/officeDocument/2006/relationships/notesSlide" Target="/ppt/notesSlides/notesSlide6.xml" Id="Rf324e41a562148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2675450024ed6" /><Relationship Type="http://schemas.openxmlformats.org/officeDocument/2006/relationships/notesSlide" Target="/ppt/notesSlides/notesSlide7.xml" Id="R325e7aae0a3a49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f577c4f894092" /><Relationship Type="http://schemas.openxmlformats.org/officeDocument/2006/relationships/notesSlide" Target="/ppt/notesSlides/notesSlide8.xml" Id="Rdd2135a0fdd04c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eb5624aa542f5" /><Relationship Type="http://schemas.openxmlformats.org/officeDocument/2006/relationships/notesSlide" Target="/ppt/notesSlides/notesSlide9.xml" Id="Rd087369aa3614a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3300e12824438" /><Relationship Type="http://schemas.openxmlformats.org/officeDocument/2006/relationships/notesSlide" Target="/ppt/notesSlides/notesSlide10.xml" Id="R1b0018333f0147b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fbe1e46aa4fa0" /><Relationship Type="http://schemas.openxmlformats.org/officeDocument/2006/relationships/notesSlide" Target="/ppt/notesSlides/notesSlide11.xml" Id="R45e2bf869f65477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78bf909094e65" /><Relationship Type="http://schemas.openxmlformats.org/officeDocument/2006/relationships/notesSlide" Target="/ppt/notesSlides/notesSlide12.xml" Id="R21ae53b6a8a5406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32a33c369441b" /><Relationship Type="http://schemas.openxmlformats.org/officeDocument/2006/relationships/notesSlide" Target="/ppt/notesSlides/notesSlide13.xml" Id="R253d1cce5f79440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db7f904764887" /><Relationship Type="http://schemas.openxmlformats.org/officeDocument/2006/relationships/notesSlide" Target="/ppt/notesSlides/notesSlide14.xml" Id="R74c7b1dc7f5b45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A2867-AA72-498B-BB99-3366ED5E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20ABA-F575-40B3-96EB-E87B517F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7F2B84-ED55-407F-9DED-BE38CE66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Cybersecurity Essentials for Business Teams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2B097-9022-4E72-8DB4-F3BFEB984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Free self-paced course</a:t>
            </a:r>
          </a:p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Six video lessons, workplace exercises and a 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11167479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11613-16E6-45E9-AE17-7DB80A0D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557201-ADDA-4949-B7AA-38AF1651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3E2A56-4982-4E74-9F7B-29CD5DBB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01  Everyday cyber responsibility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A5B857-BC53-4752-8266-80741C5A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Know who owns important systems and information.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71CAC-2273-4BC6-A016-472DC942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Report suspicious activity promptly through an agreed route.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5E5619-6EBE-4C5F-8D6E-85FC48D9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Combine staff habits with technical controls and management oversight.</a:t>
            </a:r>
          </a:p>
        </p:txBody>
      </p:sp>
    </p:spTree>
    <p:extLst>
      <p:ext uri="{BB962C8B-B14F-4D97-AF65-F5344CB8AC3E}">
        <p14:creationId xmlns:p14="http://schemas.microsoft.com/office/powerpoint/2010/main" val="3178963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7AFA4A-BAAE-447C-BE3C-81AB603D5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E37D2E-F443-44D3-8CB8-DC2B3152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82243-9CAC-4C0F-8BDD-2DC8124D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Everyday cyber responsibility: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E6C67-F39B-4230-9E89-A97D32BC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EA438-A986-48F5-868D-098D3327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staff member reports an unexpected login alert immediately. The team checks the account and responds before assuming that the alert is harmless.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DACBC-73D5-44D4-A381-6C29A924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95EB7-389B-4D6F-96E1-F4CBA2DB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Identify your security contact and one business system whose loss would interrupt work.</a:t>
            </a:r>
          </a:p>
        </p:txBody>
      </p:sp>
    </p:spTree>
    <p:extLst>
      <p:ext uri="{BB962C8B-B14F-4D97-AF65-F5344CB8AC3E}">
        <p14:creationId xmlns:p14="http://schemas.microsoft.com/office/powerpoint/2010/main" val="11482880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2A027-708E-4E69-B06F-BE0C5D2C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EBE48-7E1F-48C0-9AC2-6AE6F005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F09239-A0EE-4D15-B9FB-5A381900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02  Strong, unique passwords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FA7A46-140A-4900-8F83-241DBEDC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Use a unique password for each important account.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7514D6-9233-409A-A621-291992AD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Use an approved password manager to create and store strong passwords.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2F04B-24C5-48C5-BA44-513C210A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Never share passwords or recovery codes in messages.</a:t>
            </a:r>
          </a:p>
        </p:txBody>
      </p:sp>
    </p:spTree>
    <p:extLst>
      <p:ext uri="{BB962C8B-B14F-4D97-AF65-F5344CB8AC3E}">
        <p14:creationId xmlns:p14="http://schemas.microsoft.com/office/powerpoint/2010/main" val="6155437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6C06F-567B-4246-BD45-F87093B8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911B1-4461-4980-A04A-EF950405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17E39F-756B-45A6-8815-F40E3A08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Strong, unique passwords: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A3982-23F1-4F98-819E-16AE4A6A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85FEC-C474-425F-9C0A-BAB72700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staff member reuses a password for a supplier portal and business email. A breach at one service can put the other account at risk.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BED80-4082-4777-8624-F4B52F2D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44FABB-3C75-4201-B239-09E96138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Review one important account. Check that its password is unique and stored in an approved manager.</a:t>
            </a:r>
          </a:p>
        </p:txBody>
      </p:sp>
    </p:spTree>
    <p:extLst>
      <p:ext uri="{BB962C8B-B14F-4D97-AF65-F5344CB8AC3E}">
        <p14:creationId xmlns:p14="http://schemas.microsoft.com/office/powerpoint/2010/main" val="463671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E3B8FA-C5D3-4EF2-972E-59A7D716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BB9F2-FCA7-4B23-93E5-16FDC2573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12AC7-34DD-4234-93C5-E7F567F1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03  Multi-factor authentication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CC9CDA-35A3-4C30-B019-C4589D13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Enable MFA on important accounts wherever available.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D8C097-9EC0-4317-BD5A-17D190193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Prefer stronger, phishing-resistant options when supported.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98DF04-5747-42AE-9745-F92C3EDA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Do not approve an unexpected login prompt or disclose a one-time code.</a:t>
            </a:r>
          </a:p>
        </p:txBody>
      </p:sp>
    </p:spTree>
    <p:extLst>
      <p:ext uri="{BB962C8B-B14F-4D97-AF65-F5344CB8AC3E}">
        <p14:creationId xmlns:p14="http://schemas.microsoft.com/office/powerpoint/2010/main" val="21205986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F554C-4484-450A-AE59-49B93B33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DB510-92D2-4A55-A1D6-8EAB39B9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9C5A4-D78B-43C3-A01D-4C5F561F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Multi-factor authentication: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1A777-E5ED-48D2-8B6C-01194EDF9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17612-DD4C-403C-93D4-9E9FD42B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staff member receives an approval request while not signing in. They reject it and report the attempt rather than approve it to stop the notifications.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BCD28D-DF3E-4E4D-9F5C-C152779D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1C4AF0-E7A6-4AA1-B0B0-DF1C66D5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Check whether your business email has MFA and locate the approved recovery process.</a:t>
            </a:r>
          </a:p>
        </p:txBody>
      </p:sp>
    </p:spTree>
    <p:extLst>
      <p:ext uri="{BB962C8B-B14F-4D97-AF65-F5344CB8AC3E}">
        <p14:creationId xmlns:p14="http://schemas.microsoft.com/office/powerpoint/2010/main" val="14762013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0076B-0A88-4AB8-9037-4DAF9C93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4CD475-E57F-40A9-BD47-3D366C3A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9BE5E3-3B1C-41D7-A37F-B64CA103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04  Phishing and payment changes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3A49B-ED93-423E-A8AA-A5E62828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Be cautious with urgency, unusual attachments and unexpected links.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D6A06-F164-48BC-B095-89D5E9DF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Verify payment-detail changes using a known contact route.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695CA-E1A3-492B-8733-B24133EE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Report suspicious messages instead of interacting with them.</a:t>
            </a:r>
          </a:p>
        </p:txBody>
      </p:sp>
    </p:spTree>
    <p:extLst>
      <p:ext uri="{BB962C8B-B14F-4D97-AF65-F5344CB8AC3E}">
        <p14:creationId xmlns:p14="http://schemas.microsoft.com/office/powerpoint/2010/main" val="4112630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4346BA-8F3F-46B6-95FD-223BE747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A5081B-017B-4248-A3A2-50B3D19E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C2542F-5DC9-43D4-9228-0F966B65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Phishing and payment changes: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31D3C-3CBC-4542-AA8A-86DE3ECE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EA857-3E63-4118-A143-1671A2F5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An email asks finance to replace a supplier bank account urgently. Finance calls its established supplier contact rather than the number in the email.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17AF56-E055-4FB7-B058-81540173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37D11-EDC0-49EB-89CC-3BCF1D02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Write a short verification procedure for requests to change bank details.</a:t>
            </a:r>
          </a:p>
        </p:txBody>
      </p:sp>
    </p:spTree>
    <p:extLst>
      <p:ext uri="{BB962C8B-B14F-4D97-AF65-F5344CB8AC3E}">
        <p14:creationId xmlns:p14="http://schemas.microsoft.com/office/powerpoint/2010/main" val="6542197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876A3-E16D-4236-813A-FC9CD772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EBADE-467F-4243-8740-7F685B09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AEE40-23B4-4FEB-B77F-974D0446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05  Updates and supported software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8EB2E-AD2B-456D-B319-AA6D1BAF9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Install legitimate security updates through approved processes.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7F5B3F-85D3-4C8E-B34B-ECBAEE21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Assign responsibility for devices and business applications.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D2FEF-473E-486C-A89C-C263108C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Plan replacement or mitigation for unsupported software.</a:t>
            </a:r>
          </a:p>
        </p:txBody>
      </p:sp>
    </p:spTree>
    <p:extLst>
      <p:ext uri="{BB962C8B-B14F-4D97-AF65-F5344CB8AC3E}">
        <p14:creationId xmlns:p14="http://schemas.microsoft.com/office/powerpoint/2010/main" val="9318958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27B30D-CB6E-4733-9CD1-EC4FD76EE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6CFBA-0521-4240-8E10-860CAC85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EBC651-7AD4-4F4D-84A1-FB7FE677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Updates and supported software: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A34A7-624E-4EB4-ACB4-C4E959A7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1D11C-54AE-419B-AAC2-A0642293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shared workstation misses updates because everyone assumes someone else owns it. Naming an owner makes routine maintenance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39F3E-68F4-4C9E-BFC2-FC414718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4BBB9B-0A22-4D18-9FB5-E1C77AA8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Identify one shared device and confirm who checks its update status.</a:t>
            </a:r>
          </a:p>
        </p:txBody>
      </p:sp>
    </p:spTree>
    <p:extLst>
      <p:ext uri="{BB962C8B-B14F-4D97-AF65-F5344CB8AC3E}">
        <p14:creationId xmlns:p14="http://schemas.microsoft.com/office/powerpoint/2010/main" val="10326327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7CBB3-4EC2-48EF-8D27-31C18C92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4FD87-5723-47E2-B76D-8779A6BB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B510C-D606-4A98-B3FE-88CEA29D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06  Backups and recovery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357BB-A149-456F-88E0-30A83C38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Protect backup copies from the same incident as the original data.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EABE8-8DD8-4E6E-B4CD-75593FCDF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Restrict backup access and protect sensitive backup data.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71CFE-465F-40EB-B0CA-0BF3FFD1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Test restoration and check the recovered information is usable.</a:t>
            </a:r>
          </a:p>
        </p:txBody>
      </p:sp>
    </p:spTree>
    <p:extLst>
      <p:ext uri="{BB962C8B-B14F-4D97-AF65-F5344CB8AC3E}">
        <p14:creationId xmlns:p14="http://schemas.microsoft.com/office/powerpoint/2010/main" val="9827845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5E237-419C-435B-B1C2-91CA0577A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9A422-86A4-4825-B0AC-00D47F04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67922A-C175-4E2C-AE66-42048ECF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Backups and recovery: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CB4C6-8835-4DAC-92A8-87B5DD8F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7D97C7-C8D6-4A3D-B9F5-2FA07454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company discovers that its backups do not include a critical shared folder. A restoration test finds the gap before a real outage.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64875B-4DF4-4F59-A0C7-79672AB5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FD848-89A4-4F10-98E8-75711CAE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Ask when a critical file or system was last successfully restored and who verified the result.</a:t>
            </a:r>
          </a:p>
        </p:txBody>
      </p:sp>
    </p:spTree>
    <p:extLst>
      <p:ext uri="{BB962C8B-B14F-4D97-AF65-F5344CB8AC3E}">
        <p14:creationId xmlns:p14="http://schemas.microsoft.com/office/powerpoint/2010/main" val="2055463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F6821-5D56-4E6E-A449-0A2B1436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034A2-599C-4B70-80BD-1CF48CC0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98B8C-B272-4DE2-AAEF-FAA2B0AE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67139-2815-44A7-A6AA-C2DF8243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Recognise common account and phishing risks.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99F26-C996-49CF-8016-17BE32C7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Choose practical account protection and update habits.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0B0AA-FEE5-4549-94EB-9CD6D188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Explain why backup recovery must be tested.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0DB00-0AAE-4F3C-B9EA-D0EEA25C7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Complete the knowledge check on the course page.</a:t>
            </a:r>
          </a:p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Choose one workplace action to put your learning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5409398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2026-09-25T08:47:16.3280000Z</dcterms:created>
  <dcterms:modified xsi:type="dcterms:W3CDTF">2026-09-25T08:47:16.3280000Z</dcterms:modified>
</coreProperties>
</file>