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6c1a4ac4d5498b" /><Relationship Type="http://schemas.openxmlformats.org/officeDocument/2006/relationships/extended-properties" Target="/docProps/app.xml" Id="R23a37bfb67b24d8b" /><Relationship Type="http://schemas.openxmlformats.org/officeDocument/2006/relationships/officeDocument" Target="/ppt/presentation.xml" Id="Rd71082d9932042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969a0db35d4cd7"/>
  </p:sldMasterIdLst>
  <p:notesMasterIdLst>
    <p:notesMasterId xmlns:r="http://schemas.openxmlformats.org/officeDocument/2006/relationships" r:id="R25380ed5ae7d4693"/>
  </p:notesMasterIdLst>
  <p:sldIdLst>
    <p:sldId xmlns:r="http://schemas.openxmlformats.org/officeDocument/2006/relationships" id="256" r:id="R0e0a72bfc5804d3a"/>
    <p:sldId xmlns:r="http://schemas.openxmlformats.org/officeDocument/2006/relationships" id="257" r:id="Rec3d9d4d8bc64356"/>
    <p:sldId xmlns:r="http://schemas.openxmlformats.org/officeDocument/2006/relationships" id="258" r:id="Re635a979021447da"/>
    <p:sldId xmlns:r="http://schemas.openxmlformats.org/officeDocument/2006/relationships" id="259" r:id="R1f398ff433c0493f"/>
    <p:sldId xmlns:r="http://schemas.openxmlformats.org/officeDocument/2006/relationships" id="260" r:id="R94c0d3688933463e"/>
    <p:sldId xmlns:r="http://schemas.openxmlformats.org/officeDocument/2006/relationships" id="261" r:id="Rf282bbce1e73421c"/>
    <p:sldId xmlns:r="http://schemas.openxmlformats.org/officeDocument/2006/relationships" id="262" r:id="R602b98cbcfba43a7"/>
    <p:sldId xmlns:r="http://schemas.openxmlformats.org/officeDocument/2006/relationships" id="263" r:id="R5fb7d718de614dae"/>
    <p:sldId xmlns:r="http://schemas.openxmlformats.org/officeDocument/2006/relationships" id="264" r:id="R26e082cabaa54ead"/>
    <p:sldId xmlns:r="http://schemas.openxmlformats.org/officeDocument/2006/relationships" id="265" r:id="R7733c5bbf46b45d5"/>
    <p:sldId xmlns:r="http://schemas.openxmlformats.org/officeDocument/2006/relationships" id="266" r:id="Re1e05e31908f4ee9"/>
    <p:sldId xmlns:r="http://schemas.openxmlformats.org/officeDocument/2006/relationships" id="267" r:id="Ra56774da24f541b0"/>
    <p:sldId xmlns:r="http://schemas.openxmlformats.org/officeDocument/2006/relationships" id="268" r:id="R0533e7d76865406a"/>
    <p:sldId xmlns:r="http://schemas.openxmlformats.org/officeDocument/2006/relationships" id="269" r:id="R030b7393e33e4b7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441fd19a5014bc5" /><Relationship Type="http://schemas.openxmlformats.org/officeDocument/2006/relationships/slideMaster" Target="/ppt/slideMasters/slideMaster1.xml" Id="R52969a0db35d4cd7" /><Relationship Type="http://schemas.openxmlformats.org/officeDocument/2006/relationships/notesMaster" Target="/ppt/notesMasters/notesMaster1.xml" Id="R25380ed5ae7d4693" /><Relationship Type="http://schemas.openxmlformats.org/officeDocument/2006/relationships/presProps" Target="/ppt/presProps.xml" Id="R1520bb50b26c411c" /><Relationship Type="http://schemas.openxmlformats.org/officeDocument/2006/relationships/tableStyles" Target="/ppt/tableStyles.xml" Id="Rb9ccb2d8a81c4e8a" /><Relationship Type="http://schemas.openxmlformats.org/officeDocument/2006/relationships/slide" Target="/ppt/slides/slide1.xml" Id="R0e0a72bfc5804d3a" /><Relationship Type="http://schemas.openxmlformats.org/officeDocument/2006/relationships/slide" Target="/ppt/slides/slide2.xml" Id="Rec3d9d4d8bc64356" /><Relationship Type="http://schemas.openxmlformats.org/officeDocument/2006/relationships/slide" Target="/ppt/slides/slide3.xml" Id="Re635a979021447da" /><Relationship Type="http://schemas.openxmlformats.org/officeDocument/2006/relationships/slide" Target="/ppt/slides/slide4.xml" Id="R1f398ff433c0493f" /><Relationship Type="http://schemas.openxmlformats.org/officeDocument/2006/relationships/slide" Target="/ppt/slides/slide5.xml" Id="R94c0d3688933463e" /><Relationship Type="http://schemas.openxmlformats.org/officeDocument/2006/relationships/slide" Target="/ppt/slides/slide6.xml" Id="Rf282bbce1e73421c" /><Relationship Type="http://schemas.openxmlformats.org/officeDocument/2006/relationships/slide" Target="/ppt/slides/slide7.xml" Id="R602b98cbcfba43a7" /><Relationship Type="http://schemas.openxmlformats.org/officeDocument/2006/relationships/slide" Target="/ppt/slides/slide8.xml" Id="R5fb7d718de614dae" /><Relationship Type="http://schemas.openxmlformats.org/officeDocument/2006/relationships/slide" Target="/ppt/slides/slide9.xml" Id="R26e082cabaa54ead" /><Relationship Type="http://schemas.openxmlformats.org/officeDocument/2006/relationships/slide" Target="/ppt/slides/slide10.xml" Id="R7733c5bbf46b45d5" /><Relationship Type="http://schemas.openxmlformats.org/officeDocument/2006/relationships/slide" Target="/ppt/slides/slide11.xml" Id="Re1e05e31908f4ee9" /><Relationship Type="http://schemas.openxmlformats.org/officeDocument/2006/relationships/slide" Target="/ppt/slides/slide12.xml" Id="Ra56774da24f541b0" /><Relationship Type="http://schemas.openxmlformats.org/officeDocument/2006/relationships/slide" Target="/ppt/slides/slide13.xml" Id="R0533e7d76865406a" /><Relationship Type="http://schemas.openxmlformats.org/officeDocument/2006/relationships/slide" Target="/ppt/slides/slide14.xml" Id="R030b7393e33e4b7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87c087b83d44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4106655b7c4097" /><Relationship Type="http://schemas.openxmlformats.org/officeDocument/2006/relationships/notesMaster" Target="/ppt/notesMasters/notesMaster1.xml" Id="Ra7192ad0de204f9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d3cad5add549f7" /><Relationship Type="http://schemas.openxmlformats.org/officeDocument/2006/relationships/notesMaster" Target="/ppt/notesMasters/notesMaster1.xml" Id="R57b8a3f4588d41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850b379a144bfe" /><Relationship Type="http://schemas.openxmlformats.org/officeDocument/2006/relationships/notesMaster" Target="/ppt/notesMasters/notesMaster1.xml" Id="R54a34459dbbb4f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20cf45f6074592" /><Relationship Type="http://schemas.openxmlformats.org/officeDocument/2006/relationships/notesMaster" Target="/ppt/notesMasters/notesMaster1.xml" Id="R6fe3f511cab9481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6e41138b5f40df" /><Relationship Type="http://schemas.openxmlformats.org/officeDocument/2006/relationships/notesMaster" Target="/ppt/notesMasters/notesMaster1.xml" Id="Rf7cca683f7fa4f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3693f112e14e55" /><Relationship Type="http://schemas.openxmlformats.org/officeDocument/2006/relationships/notesMaster" Target="/ppt/notesMasters/notesMaster1.xml" Id="R6d07bbf380f649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d8a4c571e3f4a86" /><Relationship Type="http://schemas.openxmlformats.org/officeDocument/2006/relationships/notesMaster" Target="/ppt/notesMasters/notesMaster1.xml" Id="R90227077a9cb46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9c027bf5b844e6" /><Relationship Type="http://schemas.openxmlformats.org/officeDocument/2006/relationships/notesMaster" Target="/ppt/notesMasters/notesMaster1.xml" Id="R199df33b43e4441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a296b27ce54432e" /><Relationship Type="http://schemas.openxmlformats.org/officeDocument/2006/relationships/notesMaster" Target="/ppt/notesMasters/notesMaster1.xml" Id="R62d04cfccd0840e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f4b38bf0c54ca8" /><Relationship Type="http://schemas.openxmlformats.org/officeDocument/2006/relationships/notesMaster" Target="/ppt/notesMasters/notesMaster1.xml" Id="R7e7590c6df524d4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1c708c2e51c4162" /><Relationship Type="http://schemas.openxmlformats.org/officeDocument/2006/relationships/notesMaster" Target="/ppt/notesMasters/notesMaster1.xml" Id="Rf727c9e384c24de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8b9b280a71c4ee8" /><Relationship Type="http://schemas.openxmlformats.org/officeDocument/2006/relationships/notesMaster" Target="/ppt/notesMasters/notesMaster1.xml" Id="R81464df0203a4ce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d06397ad7fc4919" /><Relationship Type="http://schemas.openxmlformats.org/officeDocument/2006/relationships/notesMaster" Target="/ppt/notesMasters/notesMaster1.xml" Id="R31eee98fc6524fb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d1dc364d5e64b10" /><Relationship Type="http://schemas.openxmlformats.org/officeDocument/2006/relationships/notesMaster" Target="/ppt/notesMasters/notesMaster1.xml" Id="Re0279b08c4cf49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Academy lesson slides. The linked videos belong to their named providers. This course is not an accredited qualification.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Distinguish a project milestone from successful adoption.</a:t>
            </a:r>
          </a:p>
          <a:p xmlns:a="http://schemas.openxmlformats.org/drawingml/2006/main">
            <a:r>
              <a:t>Video: The Prosci ADKAR Change Management Model</a:t>
            </a:r>
          </a:p>
          <a:p xmlns:a="http://schemas.openxmlformats.org/drawingml/2006/main">
            <a:r>
              <a:t>Provider: Prosci</a:t>
            </a:r>
          </a:p>
          <a:p xmlns:a="http://schemas.openxmlformats.org/drawingml/2006/main">
            <a:r>
              <a:t>Source: https://www.youtube.com/watch?v=zYe2fG8m4Ow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https://www.youtube.com/watch?v=zYe2fG8m4Ow</a:t>
            </a:r>
          </a:p>
          <a:p xmlns:a="http://schemas.openxmlformats.org/drawingml/2006/main">
            <a:r>
              <a:t>Discuss: The CRM is live, but staff still use private notebooks. Which measure best shows adoption?</a:t>
            </a:r>
          </a:p>
          <a:p xmlns:a="http://schemas.openxmlformats.org/drawingml/2006/main">
            <a:r>
              <a:t>Best answer: Percentage of follow-ups recorded correctly in the CRM</a:t>
            </a:r>
          </a:p>
          <a:p xmlns:a="http://schemas.openxmlformats.org/drawingml/2006/main">
            <a:r>
              <a:t>Feedback: Adoption is visible in changed work practices, not only in technical delivery.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Explain the business reason and its effect on a team.</a:t>
            </a:r>
          </a:p>
          <a:p xmlns:a="http://schemas.openxmlformats.org/drawingml/2006/main">
            <a:r>
              <a:t>Video: Awareness - The Prosci ADKAR Model</a:t>
            </a:r>
          </a:p>
          <a:p xmlns:a="http://schemas.openxmlformats.org/drawingml/2006/main">
            <a:r>
              <a:t>Provider: Prosci</a:t>
            </a:r>
          </a:p>
          <a:p xmlns:a="http://schemas.openxmlformats.org/drawingml/2006/main">
            <a:r>
              <a:t>Source: https://www.prosci.com/blog/adkar-model-awareness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https://www.prosci.com/blog/adkar-model-awareness</a:t>
            </a:r>
          </a:p>
          <a:p xmlns:a="http://schemas.openxmlformats.org/drawingml/2006/main">
            <a:r>
              <a:t>Discuss: What should the first change message explain?</a:t>
            </a:r>
          </a:p>
          <a:p xmlns:a="http://schemas.openxmlformats.org/drawingml/2006/main">
            <a:r>
              <a:t>Best answer: Why the change matters and how it affects the team</a:t>
            </a:r>
          </a:p>
          <a:p xmlns:a="http://schemas.openxmlformats.org/drawingml/2006/main">
            <a:r>
              <a:t>Feedback: People need a meaningful reason and relevant context before detailed training can help.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Explore concerns without assuming everyone resists for the same reason.</a:t>
            </a:r>
          </a:p>
          <a:p xmlns:a="http://schemas.openxmlformats.org/drawingml/2006/main">
            <a:r>
              <a:t>Video: Desire - The Prosci ADKAR Model</a:t>
            </a:r>
          </a:p>
          <a:p xmlns:a="http://schemas.openxmlformats.org/drawingml/2006/main">
            <a:r>
              <a:t>Provider: Prosci</a:t>
            </a:r>
          </a:p>
          <a:p xmlns:a="http://schemas.openxmlformats.org/drawingml/2006/main">
            <a:r>
              <a:t>Source: https://www.prosci.com/blog/adkar-model-desire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https://www.prosci.com/blog/adkar-model-desire</a:t>
            </a:r>
          </a:p>
          <a:p xmlns:a="http://schemas.openxmlformats.org/drawingml/2006/main">
            <a:r>
              <a:t>Discuss: A user says the new workflow slows urgent purchases. What is the best first response?</a:t>
            </a:r>
          </a:p>
          <a:p xmlns:a="http://schemas.openxmlformats.org/drawingml/2006/main">
            <a:r>
              <a:t>Best answer: Ask for a recent example and investigate the obstacle</a:t>
            </a:r>
          </a:p>
          <a:p xmlns:a="http://schemas.openxmlformats.org/drawingml/2006/main">
            <a:r>
              <a:t>Feedback: A concrete example helps distinguish a process problem from a misunderstanding or skill gap.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Design learning around the work a person must perform.</a:t>
            </a:r>
          </a:p>
          <a:p xmlns:a="http://schemas.openxmlformats.org/drawingml/2006/main">
            <a:r>
              <a:t>Video: Knowledge - The Prosci ADKAR Model</a:t>
            </a:r>
          </a:p>
          <a:p xmlns:a="http://schemas.openxmlformats.org/drawingml/2006/main">
            <a:r>
              <a:t>Provider: Prosci</a:t>
            </a:r>
          </a:p>
          <a:p xmlns:a="http://schemas.openxmlformats.org/drawingml/2006/main">
            <a:r>
              <a:t>Source: https://www.youtube.com/watch?v=PxGgqDSpYtU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https://www.youtube.com/watch?v=PxGgqDSpYtU</a:t>
            </a:r>
          </a:p>
          <a:p xmlns:a="http://schemas.openxmlformats.org/drawingml/2006/main">
            <a:r>
              <a:t>Discuss: Which training design best supports invoice clerks?</a:t>
            </a:r>
          </a:p>
          <a:p xmlns:a="http://schemas.openxmlformats.org/drawingml/2006/main">
            <a:r>
              <a:t>Best answer: Practice with realistic invoices and a short task guide</a:t>
            </a:r>
          </a:p>
          <a:p xmlns:a="http://schemas.openxmlformats.org/drawingml/2006/main">
            <a:r>
              <a:t>Feedback: Task-based practice helps people connect knowledge to the work they need to do.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Recognise the difference between knowing and performing.</a:t>
            </a:r>
          </a:p>
          <a:p xmlns:a="http://schemas.openxmlformats.org/drawingml/2006/main">
            <a:r>
              <a:t>Video: Ability - The Prosci ADKAR Model</a:t>
            </a:r>
          </a:p>
          <a:p xmlns:a="http://schemas.openxmlformats.org/drawingml/2006/main">
            <a:r>
              <a:t>Provider: Prosci</a:t>
            </a:r>
          </a:p>
          <a:p xmlns:a="http://schemas.openxmlformats.org/drawingml/2006/main">
            <a:r>
              <a:t>Source: https://www.youtube.com/watch?v=bOdaEKK4vss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https://www.youtube.com/watch?v=bOdaEKK4vss</a:t>
            </a:r>
          </a:p>
          <a:p xmlns:a="http://schemas.openxmlformats.org/drawingml/2006/main">
            <a:r>
              <a:t>Discuss: A person passed a quiz but cannot perform the task. What is needed next?</a:t>
            </a:r>
          </a:p>
          <a:p xmlns:a="http://schemas.openxmlformats.org/drawingml/2006/main">
            <a:r>
              <a:t>Best answer: Practical coaching and observation</a:t>
            </a:r>
          </a:p>
          <a:p xmlns:a="http://schemas.openxmlformats.org/drawingml/2006/main">
            <a:r>
              <a:t>Feedback: Knowledge checks do not prove that someone can perform a task under real working conditions.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Plan reinforcement after the initial launch.</a:t>
            </a:r>
          </a:p>
          <a:p xmlns:a="http://schemas.openxmlformats.org/drawingml/2006/main">
            <a:r>
              <a:t>Video: Reinforcement - The Prosci ADKAR Model</a:t>
            </a:r>
          </a:p>
          <a:p xmlns:a="http://schemas.openxmlformats.org/drawingml/2006/main">
            <a:r>
              <a:t>Provider: Prosci</a:t>
            </a:r>
          </a:p>
          <a:p xmlns:a="http://schemas.openxmlformats.org/drawingml/2006/main">
            <a:r>
              <a:t>Source: https://www.prosci.com/blog/adkar-model-reinforcement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https://www.prosci.com/blog/adkar-model-reinforcement</a:t>
            </a:r>
          </a:p>
          <a:p xmlns:a="http://schemas.openxmlformats.org/drawingml/2006/main">
            <a:r>
              <a:t>Discuss: What is the strongest reinforcement action?</a:t>
            </a:r>
          </a:p>
          <a:p xmlns:a="http://schemas.openxmlformats.org/drawingml/2006/main">
            <a:r>
              <a:t>Best answer: Measure adoption and resolve recurring barriers</a:t>
            </a:r>
          </a:p>
          <a:p xmlns:a="http://schemas.openxmlformats.org/drawingml/2006/main">
            <a:r>
              <a:t>Feedback: Sustaining change requires feedback, useful reinforcement and attention to practical obstacles.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Course: https://sarah-ching-academy.ferching.chatgpt.site/learn/change-management.html</a:t>
            </a:r>
          </a:p>
          <a:p xmlns:a="http://schemas.openxmlformats.org/drawingml/2006/main">
            <a:r>
              <a:t>Optional consulting enquiries: waifanching@gmail.com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efa235b5b545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79ac6f1ae4442c" /><Relationship Type="http://schemas.openxmlformats.org/officeDocument/2006/relationships/slideLayout" Target="/ppt/slideLayouts/slideLayout1.xml" Id="R235a21c44c4d41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5a21c44c4d41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258175176c4fec" /><Relationship Type="http://schemas.openxmlformats.org/officeDocument/2006/relationships/notesSlide" Target="/ppt/notesSlides/notesSlide1.xml" Id="R103a3fe7b52e49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dc749e70d343cc" /><Relationship Type="http://schemas.openxmlformats.org/officeDocument/2006/relationships/notesSlide" Target="/ppt/notesSlides/notesSlide2.xml" Id="R9cf22afbac7445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2068b0cf74e8e" /><Relationship Type="http://schemas.openxmlformats.org/officeDocument/2006/relationships/notesSlide" Target="/ppt/notesSlides/notesSlide3.xml" Id="R77c05b78e7244c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f3ba5e5254df2" /><Relationship Type="http://schemas.openxmlformats.org/officeDocument/2006/relationships/notesSlide" Target="/ppt/notesSlides/notesSlide4.xml" Id="Rc1a3b90cc04241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ff4e88a7da4c16" /><Relationship Type="http://schemas.openxmlformats.org/officeDocument/2006/relationships/notesSlide" Target="/ppt/notesSlides/notesSlide5.xml" Id="Rc5089e44448841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b6689361944f63" /><Relationship Type="http://schemas.openxmlformats.org/officeDocument/2006/relationships/notesSlide" Target="/ppt/notesSlides/notesSlide6.xml" Id="Re155c02376344e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033c4ed5b14d65" /><Relationship Type="http://schemas.openxmlformats.org/officeDocument/2006/relationships/notesSlide" Target="/ppt/notesSlides/notesSlide7.xml" Id="Rf9b1982278ee4a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cf86db46b4141" /><Relationship Type="http://schemas.openxmlformats.org/officeDocument/2006/relationships/notesSlide" Target="/ppt/notesSlides/notesSlide8.xml" Id="Rc8e7ec59b42544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2a61da89c54aa4" /><Relationship Type="http://schemas.openxmlformats.org/officeDocument/2006/relationships/notesSlide" Target="/ppt/notesSlides/notesSlide9.xml" Id="Rd6d9e883cbef45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973a3f4da4809" /><Relationship Type="http://schemas.openxmlformats.org/officeDocument/2006/relationships/notesSlide" Target="/ppt/notesSlides/notesSlide10.xml" Id="Rbb72e9c9cc3c4b7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d7a3d4c4b44b32" /><Relationship Type="http://schemas.openxmlformats.org/officeDocument/2006/relationships/notesSlide" Target="/ppt/notesSlides/notesSlide11.xml" Id="R92dedf7663154f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86995ee39b4b8a" /><Relationship Type="http://schemas.openxmlformats.org/officeDocument/2006/relationships/notesSlide" Target="/ppt/notesSlides/notesSlide12.xml" Id="Rd65da937724542b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1e5eca550a4450" /><Relationship Type="http://schemas.openxmlformats.org/officeDocument/2006/relationships/notesSlide" Target="/ppt/notesSlides/notesSlide13.xml" Id="R36e197679a4143b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1d5cca77c3427c" /><Relationship Type="http://schemas.openxmlformats.org/officeDocument/2006/relationships/notesSlide" Target="/ppt/notesSlides/notesSlide14.xml" Id="R5e2fe783a5924ca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77414B-297A-4A6C-8A19-BBA34EB4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58DF99-021C-41E8-BC7F-B98D1037F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C67078-895A-4CD3-804E-360E3FDC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Change Management: Helping People Adopt New Ways of Working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9D325F-59CC-40F0-B11E-7F9320A11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Free self-paced course</a:t>
            </a:r>
          </a:p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Six video lessons, workplace exercises and a knowledge check</a:t>
            </a:r>
          </a:p>
        </p:txBody>
      </p:sp>
    </p:spTree>
    <p:extLst>
      <p:ext uri="{BB962C8B-B14F-4D97-AF65-F5344CB8AC3E}">
        <p14:creationId xmlns:p14="http://schemas.microsoft.com/office/powerpoint/2010/main" val="9656163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52E07-FC21-45EA-915A-47190036D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B95287-5891-4A3C-AD34-EDEC7417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CBBE51-8C86-4E9F-9B4F-3A7D8966B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01  The people side of change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0B7F70-7CC7-4218-B142-9DD803DA4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A system can go live before people can use it confidently.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D9FFE-061B-4136-B03D-676D29C8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Define the specific behaviour each affected role needs to change.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C59F68-18A3-4C1A-9AE6-9F2DDE29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Use adoption measures alongside budget and schedule measures.</a:t>
            </a:r>
          </a:p>
        </p:txBody>
      </p:sp>
    </p:spTree>
    <p:extLst>
      <p:ext uri="{BB962C8B-B14F-4D97-AF65-F5344CB8AC3E}">
        <p14:creationId xmlns:p14="http://schemas.microsoft.com/office/powerpoint/2010/main" val="17379246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0362B-1F9A-4946-AEC2-54939D15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6B882D-E288-4936-A428-1ACB2C208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D7877D-0E26-449C-A96A-9BA92E44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The people side of change: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E6BB73-36B9-4B7E-9670-4EFC85E84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A9B2F-C230-4F5B-88A6-43CFBD80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sales team receives a new CRM. Installation is complete, but customer follow-ups still sit in personal notebooks. The adoption goal is to record each follow-up in the shared system.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DC88C4-7F9B-4FD8-B7A0-C07FC756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2913B9-6AD3-4BB4-981B-91F8AC2D9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Choose one real change. Write the old behaviour, the new behaviour and one way to observe adoption.</a:t>
            </a:r>
          </a:p>
        </p:txBody>
      </p:sp>
    </p:spTree>
    <p:extLst>
      <p:ext uri="{BB962C8B-B14F-4D97-AF65-F5344CB8AC3E}">
        <p14:creationId xmlns:p14="http://schemas.microsoft.com/office/powerpoint/2010/main" val="2696520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90954-E841-4386-8240-6C541A17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DE0D00-5B25-4C6E-BE6D-BEB6D8316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ED5E5F-F36B-4C24-8095-2387ED3E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02  A clear reason for change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6A012F-F511-4E0A-96E3-801C738D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Describe the problem and the consequence of leaving it unresolved.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6141B-A4A7-4408-AA88-3DAA65B0D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Connect the organisation’s reason to each team’s daily experience.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48B3D-DA1F-4443-92CA-0681F7B9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Invite questions instead of treating an announcement as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665032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A9D625-E1C6-4916-9B15-D80FB1310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94802-AA72-415F-9C23-C5BB50DC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415472-2E42-4899-9D49-9AF6E3250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A clear reason for change: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A16BB9-790A-4950-9AF5-9DB2FA17E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B7025E-AF78-4449-ADF2-E0538C43B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warehouse introduces barcode scanning. Explain that dispatch errors cause rework and delayed orders, then discuss how scanning changes picking and checking.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2D4D5D-A2E7-4A91-ADF2-17E3DAB6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239F5-385B-4C14-A527-B7EC0764B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Draft a three-sentence change message: the problem, the intended improvement and what the team will do differently.</a:t>
            </a:r>
          </a:p>
        </p:txBody>
      </p:sp>
    </p:spTree>
    <p:extLst>
      <p:ext uri="{BB962C8B-B14F-4D97-AF65-F5344CB8AC3E}">
        <p14:creationId xmlns:p14="http://schemas.microsoft.com/office/powerpoint/2010/main" val="71524926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85CD83-191B-47BF-B619-DFE79867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84DDB-8C32-4247-9E96-6B7B93D0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DA7B4F-7DAE-49AF-AB42-B51BC3DB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03  Participation and resistance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A7C81B-9E82-41B0-85A6-390D7ED6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Ask what the person believes they may lose or struggle with.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EAABD9-96F8-4449-8EAB-FC04FED9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Separate workload, confidence and trust concerns from technical faults.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22AB91-1C65-4420-932C-7AAEF5993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Involve affected people in improving the rollout and removing barriers.</a:t>
            </a:r>
          </a:p>
        </p:txBody>
      </p:sp>
    </p:spTree>
    <p:extLst>
      <p:ext uri="{BB962C8B-B14F-4D97-AF65-F5344CB8AC3E}">
        <p14:creationId xmlns:p14="http://schemas.microsoft.com/office/powerpoint/2010/main" val="4783750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9F09BD-2D03-49DE-B492-B797EEEED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FB1E8-F7A1-416E-9212-70E970DD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01A288-7915-4A81-B7CF-8E265FD0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Participation and resistance: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917B58-28DA-4386-98FE-4069F1666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46D9A-D154-4E93-AECA-A8E0E05A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buyer avoids a new approval workflow because urgent orders get stuck. Listening reveals an exception-handling gap rather than opposition to accountability.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02E926-290F-4A15-9834-2DFCCA70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169E06-666B-43AC-AA20-F6B856E2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List two possible concerns about your change. Write a question that would test each assumption.</a:t>
            </a:r>
          </a:p>
        </p:txBody>
      </p:sp>
    </p:spTree>
    <p:extLst>
      <p:ext uri="{BB962C8B-B14F-4D97-AF65-F5344CB8AC3E}">
        <p14:creationId xmlns:p14="http://schemas.microsoft.com/office/powerpoint/2010/main" val="5817666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09BB5-95FA-4044-A31A-AFEF0D14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D75320-7555-4964-8686-160F325AB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9877D-6D9E-4EAE-ABE7-C3F80C5B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04  Learning the new way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BE8827-D716-4239-9C47-3EAD3ECF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Train by role and task rather than presenting every feature.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1CAE2-34C6-48B3-A1DA-1A2B559F1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Use a realistic scenario and a short job aid.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3516DE-EB8E-449C-B476-864784BB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Check that people know what to do when the normal process fails.</a:t>
            </a:r>
          </a:p>
        </p:txBody>
      </p:sp>
    </p:spTree>
    <p:extLst>
      <p:ext uri="{BB962C8B-B14F-4D97-AF65-F5344CB8AC3E}">
        <p14:creationId xmlns:p14="http://schemas.microsoft.com/office/powerpoint/2010/main" val="167711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2FE16-03B6-4152-91F1-30901AD12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AC4AEE-5D81-4ADE-A908-ED1D5E60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10DAF3-9CA1-42CA-B9A5-A65BA8E05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Learning the new way: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DA946-6324-4B26-99F8-0EE314DC8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BC6DE7-238B-4585-B6E4-047A973E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For invoice clerks, training includes creating a valid invoice and correcting a rejected transaction. A one-page job aid covers the essential steps and escalation route.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71E9DD-320C-48D3-AF9A-8B647188D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3D2AE3-C3E4-4826-9546-E7EECE2F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Choose one role. Define a task, a practice case and the evidence that shows the learner understands it.</a:t>
            </a:r>
          </a:p>
        </p:txBody>
      </p:sp>
    </p:spTree>
    <p:extLst>
      <p:ext uri="{BB962C8B-B14F-4D97-AF65-F5344CB8AC3E}">
        <p14:creationId xmlns:p14="http://schemas.microsoft.com/office/powerpoint/2010/main" val="6556259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50F174-B38D-4D47-9769-45ED8936E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3A11E-6667-4F40-8B24-5444E3E7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85B910-6DAB-42C2-AA13-1DE8226F0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05  Ability through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919B9-74C9-4686-8664-19917FEA0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Give people a safe place to practise before critical live work.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6DB203-FB72-4CDF-BFAB-224C4291B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Observe task completion, including mistakes and exceptions.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4B691-612C-49D0-A5E7-DD71F085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Provide coaching and remove access or resource barriers.</a:t>
            </a:r>
          </a:p>
        </p:txBody>
      </p:sp>
    </p:spTree>
    <p:extLst>
      <p:ext uri="{BB962C8B-B14F-4D97-AF65-F5344CB8AC3E}">
        <p14:creationId xmlns:p14="http://schemas.microsoft.com/office/powerpoint/2010/main" val="15268728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DC41E4-E61F-4DBE-86C5-A00EF4435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055616-FD44-4B31-8B0E-0B09B2BF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956D6A-3651-4ECC-AB65-E1583A26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Ability through practice: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83F6C8-7144-40C1-9962-EA61EA3B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1EA8D-EDDD-4C8C-857E-6DC704BE6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supervisor can describe a scheduling process but cannot complete it without help. A guided practice session and corrected access permissions close the gap.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C25AC5-9AAD-4672-AA57-19333AA6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54D29-006C-45FF-87AC-3E8A5DAF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Ask a colleague to demonstrate one task in a safe environment. Record where support is needed.</a:t>
            </a:r>
          </a:p>
        </p:txBody>
      </p:sp>
    </p:spTree>
    <p:extLst>
      <p:ext uri="{BB962C8B-B14F-4D97-AF65-F5344CB8AC3E}">
        <p14:creationId xmlns:p14="http://schemas.microsoft.com/office/powerpoint/2010/main" val="19713149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C3E523-2A96-40C3-9816-52071798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094FE9-D876-4947-AAB0-3ECB1DCBE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A2BA2D-D046-4850-9970-1994ED0D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06  Sustaining the change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D4AED3-DE58-4613-8A38-7EA2CBA8F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Review adoption with people who own the daily process.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C6254-6CCB-4871-9FDE-B873BD8CD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Recognise useful new behaviours and resolve recurring friction.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CDA08-F8EC-4249-A99F-17700804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Retire duplicate workarounds only when the new process is reliable.</a:t>
            </a:r>
          </a:p>
        </p:txBody>
      </p:sp>
    </p:spTree>
    <p:extLst>
      <p:ext uri="{BB962C8B-B14F-4D97-AF65-F5344CB8AC3E}">
        <p14:creationId xmlns:p14="http://schemas.microsoft.com/office/powerpoint/2010/main" val="1921367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00B18-7BCB-4976-9EA8-5184D49E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63B95E-1F63-4BB0-A5B4-248AE5665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18229E-7282-4178-82D1-6D954CEE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Sustaining the change: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39FA0-E425-4E6F-820A-1FAE6172D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91AE7D-D470-494D-8BF4-967E6D2EC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team reviews missing CRM follow-ups weekly for a month. The manager removes duplicated reporting and recognises complete records that helped resolve customer issues.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329094-2A14-474A-8D67-A2017DAD2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574DA9-299E-4AD5-BAD3-84D34756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Create a 30-day review plan with one owner, one adoption measure and a feedback route.</a:t>
            </a:r>
          </a:p>
        </p:txBody>
      </p:sp>
    </p:spTree>
    <p:extLst>
      <p:ext uri="{BB962C8B-B14F-4D97-AF65-F5344CB8AC3E}">
        <p14:creationId xmlns:p14="http://schemas.microsoft.com/office/powerpoint/2010/main" val="1378365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6473DE-EB9E-4ED9-AA3F-BDA07E90E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D45A7E-5C53-4419-9871-D27BF064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E5FA36-3CAF-45B8-893E-B3E1DF8E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next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4E0EF5-83DE-44D0-B867-7E0F92BA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Explain why a change is needed in terms people understand.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86575-6F93-43B4-A2FF-437F82583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2. Identify an individual barrier to adoption and choose suitable support.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FB5ECE-1D0D-4AA1-BF0F-2498F1A81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 Create a simple adoption plan with observable measures.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D3299-614C-4871-A02F-99E0BF91F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Complete the knowledge check on the course page.</a:t>
            </a:r>
          </a:p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Choose one workplace action to put your learning into practice.</a:t>
            </a:r>
          </a:p>
        </p:txBody>
      </p:sp>
    </p:spTree>
    <p:extLst>
      <p:ext uri="{BB962C8B-B14F-4D97-AF65-F5344CB8AC3E}">
        <p14:creationId xmlns:p14="http://schemas.microsoft.com/office/powerpoint/2010/main" val="6057211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2026-09-25T08:46:52.1020000Z</dcterms:created>
  <dcterms:modified xsi:type="dcterms:W3CDTF">2026-09-25T08:46:52.1030000Z</dcterms:modified>
</coreProperties>
</file>