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f70381325046b0" /><Relationship Type="http://schemas.openxmlformats.org/officeDocument/2006/relationships/extended-properties" Target="/docProps/app.xml" Id="R82492b19270d4e47" /><Relationship Type="http://schemas.openxmlformats.org/officeDocument/2006/relationships/officeDocument" Target="/ppt/presentation.xml" Id="R72e656d0b85048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1eb0a06af14e4e"/>
  </p:sldMasterIdLst>
  <p:notesMasterIdLst>
    <p:notesMasterId xmlns:r="http://schemas.openxmlformats.org/officeDocument/2006/relationships" r:id="R62803d0b4cbb4399"/>
  </p:notesMasterIdLst>
  <p:sldIdLst>
    <p:sldId xmlns:r="http://schemas.openxmlformats.org/officeDocument/2006/relationships" id="256" r:id="Rf636754c9ee1448b"/>
    <p:sldId xmlns:r="http://schemas.openxmlformats.org/officeDocument/2006/relationships" id="257" r:id="Rcb56b77796d5485d"/>
    <p:sldId xmlns:r="http://schemas.openxmlformats.org/officeDocument/2006/relationships" id="258" r:id="Rcfde2df9bcc04b9d"/>
    <p:sldId xmlns:r="http://schemas.openxmlformats.org/officeDocument/2006/relationships" id="259" r:id="Refec42f60d204f58"/>
    <p:sldId xmlns:r="http://schemas.openxmlformats.org/officeDocument/2006/relationships" id="260" r:id="R0bcaa56488404d45"/>
    <p:sldId xmlns:r="http://schemas.openxmlformats.org/officeDocument/2006/relationships" id="261" r:id="R993c302635124448"/>
    <p:sldId xmlns:r="http://schemas.openxmlformats.org/officeDocument/2006/relationships" id="262" r:id="R74124a7ee72f46dd"/>
    <p:sldId xmlns:r="http://schemas.openxmlformats.org/officeDocument/2006/relationships" id="263" r:id="R754d198a09f74e07"/>
    <p:sldId xmlns:r="http://schemas.openxmlformats.org/officeDocument/2006/relationships" id="264" r:id="Rcc92bfcb12424e46"/>
    <p:sldId xmlns:r="http://schemas.openxmlformats.org/officeDocument/2006/relationships" id="265" r:id="R977f4fd9f2ac4ec9"/>
    <p:sldId xmlns:r="http://schemas.openxmlformats.org/officeDocument/2006/relationships" id="266" r:id="R54f195a1a6394079"/>
    <p:sldId xmlns:r="http://schemas.openxmlformats.org/officeDocument/2006/relationships" id="267" r:id="Rdb3218585289434b"/>
    <p:sldId xmlns:r="http://schemas.openxmlformats.org/officeDocument/2006/relationships" id="268" r:id="Re4070ad8c8144946"/>
    <p:sldId xmlns:r="http://schemas.openxmlformats.org/officeDocument/2006/relationships" id="269" r:id="R82dc74c6638b433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abd8f82f5146a5" /><Relationship Type="http://schemas.openxmlformats.org/officeDocument/2006/relationships/slideMaster" Target="/ppt/slideMasters/slideMaster1.xml" Id="R821eb0a06af14e4e" /><Relationship Type="http://schemas.openxmlformats.org/officeDocument/2006/relationships/notesMaster" Target="/ppt/notesMasters/notesMaster1.xml" Id="R62803d0b4cbb4399" /><Relationship Type="http://schemas.openxmlformats.org/officeDocument/2006/relationships/presProps" Target="/ppt/presProps.xml" Id="R8615e03d91394360" /><Relationship Type="http://schemas.openxmlformats.org/officeDocument/2006/relationships/tableStyles" Target="/ppt/tableStyles.xml" Id="R48d2264f6bdb4778" /><Relationship Type="http://schemas.openxmlformats.org/officeDocument/2006/relationships/slide" Target="/ppt/slides/slide1.xml" Id="Rf636754c9ee1448b" /><Relationship Type="http://schemas.openxmlformats.org/officeDocument/2006/relationships/slide" Target="/ppt/slides/slide2.xml" Id="Rcb56b77796d5485d" /><Relationship Type="http://schemas.openxmlformats.org/officeDocument/2006/relationships/slide" Target="/ppt/slides/slide3.xml" Id="Rcfde2df9bcc04b9d" /><Relationship Type="http://schemas.openxmlformats.org/officeDocument/2006/relationships/slide" Target="/ppt/slides/slide4.xml" Id="Refec42f60d204f58" /><Relationship Type="http://schemas.openxmlformats.org/officeDocument/2006/relationships/slide" Target="/ppt/slides/slide5.xml" Id="R0bcaa56488404d45" /><Relationship Type="http://schemas.openxmlformats.org/officeDocument/2006/relationships/slide" Target="/ppt/slides/slide6.xml" Id="R993c302635124448" /><Relationship Type="http://schemas.openxmlformats.org/officeDocument/2006/relationships/slide" Target="/ppt/slides/slide7.xml" Id="R74124a7ee72f46dd" /><Relationship Type="http://schemas.openxmlformats.org/officeDocument/2006/relationships/slide" Target="/ppt/slides/slide8.xml" Id="R754d198a09f74e07" /><Relationship Type="http://schemas.openxmlformats.org/officeDocument/2006/relationships/slide" Target="/ppt/slides/slide9.xml" Id="Rcc92bfcb12424e46" /><Relationship Type="http://schemas.openxmlformats.org/officeDocument/2006/relationships/slide" Target="/ppt/slides/slide10.xml" Id="R977f4fd9f2ac4ec9" /><Relationship Type="http://schemas.openxmlformats.org/officeDocument/2006/relationships/slide" Target="/ppt/slides/slide11.xml" Id="R54f195a1a6394079" /><Relationship Type="http://schemas.openxmlformats.org/officeDocument/2006/relationships/slide" Target="/ppt/slides/slide12.xml" Id="Rdb3218585289434b" /><Relationship Type="http://schemas.openxmlformats.org/officeDocument/2006/relationships/slide" Target="/ppt/slides/slide13.xml" Id="Re4070ad8c8144946" /><Relationship Type="http://schemas.openxmlformats.org/officeDocument/2006/relationships/slide" Target="/ppt/slides/slide14.xml" Id="R82dc74c6638b433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65522719a1c46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44701222fa4c59" /><Relationship Type="http://schemas.openxmlformats.org/officeDocument/2006/relationships/notesMaster" Target="/ppt/notesMasters/notesMaster1.xml" Id="Rb055c7e1c175424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5938d43989440e8" /><Relationship Type="http://schemas.openxmlformats.org/officeDocument/2006/relationships/notesMaster" Target="/ppt/notesMasters/notesMaster1.xml" Id="Re3e44d7bac1846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379a77fa374fec" /><Relationship Type="http://schemas.openxmlformats.org/officeDocument/2006/relationships/notesMaster" Target="/ppt/notesMasters/notesMaster1.xml" Id="R33a96a05a52e49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19c6b4a96754b84" /><Relationship Type="http://schemas.openxmlformats.org/officeDocument/2006/relationships/notesMaster" Target="/ppt/notesMasters/notesMaster1.xml" Id="Rc54325b2c00645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84527e9f7a54945" /><Relationship Type="http://schemas.openxmlformats.org/officeDocument/2006/relationships/notesMaster" Target="/ppt/notesMasters/notesMaster1.xml" Id="R502838bf0c6744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a0b3bfb4724210" /><Relationship Type="http://schemas.openxmlformats.org/officeDocument/2006/relationships/notesMaster" Target="/ppt/notesMasters/notesMaster1.xml" Id="R2a93622914504d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b5e905b37834a29" /><Relationship Type="http://schemas.openxmlformats.org/officeDocument/2006/relationships/notesMaster" Target="/ppt/notesMasters/notesMaster1.xml" Id="R151278a99c064c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f223722235141ba" /><Relationship Type="http://schemas.openxmlformats.org/officeDocument/2006/relationships/notesMaster" Target="/ppt/notesMasters/notesMaster1.xml" Id="R509cd657541b451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0c043b8ad4459b" /><Relationship Type="http://schemas.openxmlformats.org/officeDocument/2006/relationships/notesMaster" Target="/ppt/notesMasters/notesMaster1.xml" Id="Racd3a92a2eb7442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ad848f734d4114" /><Relationship Type="http://schemas.openxmlformats.org/officeDocument/2006/relationships/notesMaster" Target="/ppt/notesMasters/notesMaster1.xml" Id="R90d541dba03544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5584d4f18254d97" /><Relationship Type="http://schemas.openxmlformats.org/officeDocument/2006/relationships/notesMaster" Target="/ppt/notesMasters/notesMaster1.xml" Id="R1e7733c44aed4ad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08fa89ff1ef4a39" /><Relationship Type="http://schemas.openxmlformats.org/officeDocument/2006/relationships/notesMaster" Target="/ppt/notesMasters/notesMaster1.xml" Id="Rca5753a666384a5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cbc6743fb574a16" /><Relationship Type="http://schemas.openxmlformats.org/officeDocument/2006/relationships/notesMaster" Target="/ppt/notesMasters/notesMaster1.xml" Id="R0f8c7253d8be423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1c7f81ec02d4e1a" /><Relationship Type="http://schemas.openxmlformats.org/officeDocument/2006/relationships/notesMaster" Target="/ppt/notesMasters/notesMaster1.xml" Id="R48c50d1a81b84a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Academy lesson slides. The linked videos belong to their named providers. This course is not an accredited qualification.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Explain why continuity involves more than recovering IT.</a:t>
            </a:r>
          </a:p>
          <a:p xmlns:a="http://schemas.openxmlformats.org/drawingml/2006/main">
            <a:r>
              <a:t>Video: Strengthening Resilience with Business Continuity Management System</a:t>
            </a:r>
          </a:p>
          <a:p xmlns:a="http://schemas.openxmlformats.org/drawingml/2006/main">
            <a:r>
              <a:t>Provider: BSI Group</a:t>
            </a:r>
          </a:p>
          <a:p xmlns:a="http://schemas.openxmlformats.org/drawingml/2006/main">
            <a:r>
              <a:t>Source: https://www.youtube.com/watch?v=c01EHyd8HP8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https://www.youtube.com/watch?v=c01EHyd8HP8</a:t>
            </a:r>
          </a:p>
          <a:p xmlns:a="http://schemas.openxmlformats.org/drawingml/2006/main">
            <a:r>
              <a:t>Discuss: Which statement best describes business continuity?</a:t>
            </a:r>
          </a:p>
          <a:p xmlns:a="http://schemas.openxmlformats.org/drawingml/2006/main">
            <a:r>
              <a:t>Best answer: Maintaining or recovering critical business activities</a:t>
            </a:r>
          </a:p>
          <a:p xmlns:a="http://schemas.openxmlformats.org/drawingml/2006/main">
            <a:r>
              <a:t>Feedback: Business continuity considers all the resources needed to deliver critical activities.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Identify how the impact of a disruption grows over time.</a:t>
            </a:r>
          </a:p>
          <a:p xmlns:a="http://schemas.openxmlformats.org/drawingml/2006/main">
            <a:r>
              <a:t>Video: Business impact analysis webinar</a:t>
            </a:r>
          </a:p>
          <a:p xmlns:a="http://schemas.openxmlformats.org/drawingml/2006/main">
            <a:r>
              <a:t>Provider: GRC Solutions</a:t>
            </a:r>
          </a:p>
          <a:p xmlns:a="http://schemas.openxmlformats.org/drawingml/2006/main">
            <a:r>
              <a:t>Source: https://www.youtube.com/watch?v=awLn7yZDKXs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https://www.youtube.com/watch?v=awLn7yZDKXs</a:t>
            </a:r>
          </a:p>
          <a:p xmlns:a="http://schemas.openxmlformats.org/drawingml/2006/main">
            <a:r>
              <a:t>Discuss: What is the main purpose of a business impact analysis?</a:t>
            </a:r>
          </a:p>
          <a:p xmlns:a="http://schemas.openxmlformats.org/drawingml/2006/main">
            <a:r>
              <a:t>Best answer: Understand disruption impacts and recovery priorities</a:t>
            </a:r>
          </a:p>
          <a:p xmlns:a="http://schemas.openxmlformats.org/drawingml/2006/main">
            <a:r>
              <a:t>Feedback: A BIA examines consequences over time so the organisation can choose recovery priorities.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Distinguish how soon an activity must resume from acceptable data loss.</a:t>
            </a:r>
          </a:p>
          <a:p xmlns:a="http://schemas.openxmlformats.org/drawingml/2006/main">
            <a:r>
              <a:t>Video: Business Impact Analysis - Security+ SY0-701</a:t>
            </a:r>
          </a:p>
          <a:p xmlns:a="http://schemas.openxmlformats.org/drawingml/2006/main">
            <a:r>
              <a:t>Provider: Professor Messer</a:t>
            </a:r>
          </a:p>
          <a:p xmlns:a="http://schemas.openxmlformats.org/drawingml/2006/main">
            <a:r>
              <a:t>Source: https://www.professormesser.com/security-plus/sy0-701/sy0-701-video/business-impact-analysis-sy0-701/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https://www.professormesser.com/security-plus/sy0-701/sy0-701-video/business-impact-analysis-sy0-701/</a:t>
            </a:r>
          </a:p>
          <a:p xmlns:a="http://schemas.openxmlformats.org/drawingml/2006/main">
            <a:r>
              <a:t>Discuss: A one-hour recovery point objective concerns what?</a:t>
            </a:r>
          </a:p>
          <a:p xmlns:a="http://schemas.openxmlformats.org/drawingml/2006/main">
            <a:r>
              <a:t>Best answer: Data loss measured in time</a:t>
            </a:r>
          </a:p>
          <a:p xmlns:a="http://schemas.openxmlformats.org/drawingml/2006/main">
            <a:r>
              <a:t>Feedback: RPO concerns the point in time to which data should be recoverable.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Choose workable alternatives for critical resource failures.</a:t>
            </a:r>
          </a:p>
          <a:p xmlns:a="http://schemas.openxmlformats.org/drawingml/2006/main">
            <a:r>
              <a:t>Video: Business Continuity vs Disaster Recovery</a:t>
            </a:r>
          </a:p>
          <a:p xmlns:a="http://schemas.openxmlformats.org/drawingml/2006/main">
            <a:r>
              <a:t>Provider: Databarracks</a:t>
            </a:r>
          </a:p>
          <a:p xmlns:a="http://schemas.openxmlformats.org/drawingml/2006/main">
            <a:r>
              <a:t>Source: https://www.databarracks.com/videos/business-continuity-vs-disaster-recovery/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https://www.databarracks.com/videos/business-continuity-vs-disaster-recovery/</a:t>
            </a:r>
          </a:p>
          <a:p xmlns:a="http://schemas.openxmlformats.org/drawingml/2006/main">
            <a:r>
              <a:t>Discuss: A manual workaround should include which control?</a:t>
            </a:r>
          </a:p>
          <a:p xmlns:a="http://schemas.openxmlformats.org/drawingml/2006/main">
            <a:r>
              <a:t>Best answer: Clear approval and later reconciliation of records</a:t>
            </a:r>
          </a:p>
          <a:p xmlns:a="http://schemas.openxmlformats.org/drawingml/2006/main">
            <a:r>
              <a:t>Feedback: Workarounds should maintain essential controls and support a reliable return to normal operations.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Create concise instructions that remain accessible during disruption.</a:t>
            </a:r>
          </a:p>
          <a:p xmlns:a="http://schemas.openxmlformats.org/drawingml/2006/main">
            <a:r>
              <a:t>Video: How to write a business continuity plan</a:t>
            </a:r>
          </a:p>
          <a:p xmlns:a="http://schemas.openxmlformats.org/drawingml/2006/main">
            <a:r>
              <a:t>Provider: Databarracks</a:t>
            </a:r>
          </a:p>
          <a:p xmlns:a="http://schemas.openxmlformats.org/drawingml/2006/main">
            <a:r>
              <a:t>Source: https://www.databarracks.com/videos/webinar-how-to-write-a-business-continuity-plan/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https://www.databarracks.com/videos/webinar-how-to-write-a-business-continuity-plan/</a:t>
            </a:r>
          </a:p>
          <a:p xmlns:a="http://schemas.openxmlformats.org/drawingml/2006/main">
            <a:r>
              <a:t>Discuss: What makes a continuity plan usable during an outage?</a:t>
            </a:r>
          </a:p>
          <a:p xmlns:a="http://schemas.openxmlformats.org/drawingml/2006/main">
            <a:r>
              <a:t>Best answer: Accessible instructions with clear roles and contacts</a:t>
            </a:r>
          </a:p>
          <a:p xmlns:a="http://schemas.openxmlformats.org/drawingml/2006/main">
            <a:r>
              <a:t>Feedback: Accessibility, clear ownership and practical instructions make the plan usable under pressure.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Use a scenario to test assumptions without disrupting live operations.</a:t>
            </a:r>
          </a:p>
          <a:p xmlns:a="http://schemas.openxmlformats.org/drawingml/2006/main">
            <a:r>
              <a:t>Video: How to run a tabletop BC exercise</a:t>
            </a:r>
          </a:p>
          <a:p xmlns:a="http://schemas.openxmlformats.org/drawingml/2006/main">
            <a:r>
              <a:t>Provider: Databarracks</a:t>
            </a:r>
          </a:p>
          <a:p xmlns:a="http://schemas.openxmlformats.org/drawingml/2006/main">
            <a:r>
              <a:t>Source: https://www.databarracks.com/videos/webinar-how-to-run-a-tabletop-bc-exercise/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https://www.databarracks.com/videos/webinar-how-to-run-a-tabletop-bc-exercise/</a:t>
            </a:r>
          </a:p>
          <a:p xmlns:a="http://schemas.openxmlformats.org/drawingml/2006/main">
            <a:r>
              <a:t>Discuss: What is the most useful output from a continuity exercise?</a:t>
            </a:r>
          </a:p>
          <a:p xmlns:a="http://schemas.openxmlformats.org/drawingml/2006/main">
            <a:r>
              <a:t>Best answer: An action list with owners and completion dates</a:t>
            </a:r>
          </a:p>
          <a:p xmlns:a="http://schemas.openxmlformats.org/drawingml/2006/main">
            <a:r>
              <a:t>Feedback: Exercises create value when findings lead to specific improvements and follow-up.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Course: https://sarah-ching-academy.ferching.chatgpt.site/learn/business-continuity.html</a:t>
            </a:r>
          </a:p>
          <a:p xmlns:a="http://schemas.openxmlformats.org/drawingml/2006/main">
            <a:r>
              <a:t>Optional consulting enquiries: waifanching@gmail.com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e524e34b0449a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08cc74ebc147cb" /><Relationship Type="http://schemas.openxmlformats.org/officeDocument/2006/relationships/slideLayout" Target="/ppt/slideLayouts/slideLayout1.xml" Id="Rbbffaec3b2db45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ffaec3b2db45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e5cea470e4b9c" /><Relationship Type="http://schemas.openxmlformats.org/officeDocument/2006/relationships/notesSlide" Target="/ppt/notesSlides/notesSlide1.xml" Id="R01a71a45ddad41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cdd96901064fea" /><Relationship Type="http://schemas.openxmlformats.org/officeDocument/2006/relationships/notesSlide" Target="/ppt/notesSlides/notesSlide2.xml" Id="R96f28e8c0a6848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8615d83bd14ee3" /><Relationship Type="http://schemas.openxmlformats.org/officeDocument/2006/relationships/notesSlide" Target="/ppt/notesSlides/notesSlide3.xml" Id="R07074e57d08e43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5fa30ad0e141b9" /><Relationship Type="http://schemas.openxmlformats.org/officeDocument/2006/relationships/notesSlide" Target="/ppt/notesSlides/notesSlide4.xml" Id="R936c0e39c7ac45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b243728dca4fa4" /><Relationship Type="http://schemas.openxmlformats.org/officeDocument/2006/relationships/notesSlide" Target="/ppt/notesSlides/notesSlide5.xml" Id="Rb3e291cdab3b438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a7d5bbea8844b8" /><Relationship Type="http://schemas.openxmlformats.org/officeDocument/2006/relationships/notesSlide" Target="/ppt/notesSlides/notesSlide6.xml" Id="R6ea78ce530d245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a6c8492a2643e4" /><Relationship Type="http://schemas.openxmlformats.org/officeDocument/2006/relationships/notesSlide" Target="/ppt/notesSlides/notesSlide7.xml" Id="R9b2e45ad68164cf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c4a81669ae48b7" /><Relationship Type="http://schemas.openxmlformats.org/officeDocument/2006/relationships/notesSlide" Target="/ppt/notesSlides/notesSlide8.xml" Id="R01d975f29b9f492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f56cbd5683498c" /><Relationship Type="http://schemas.openxmlformats.org/officeDocument/2006/relationships/notesSlide" Target="/ppt/notesSlides/notesSlide9.xml" Id="R00d394598ed247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a1825f458c4bd9" /><Relationship Type="http://schemas.openxmlformats.org/officeDocument/2006/relationships/notesSlide" Target="/ppt/notesSlides/notesSlide10.xml" Id="R064c84170315472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9699a89a8246fe" /><Relationship Type="http://schemas.openxmlformats.org/officeDocument/2006/relationships/notesSlide" Target="/ppt/notesSlides/notesSlide11.xml" Id="R1df2dbedec1e432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710fec11704598" /><Relationship Type="http://schemas.openxmlformats.org/officeDocument/2006/relationships/notesSlide" Target="/ppt/notesSlides/notesSlide12.xml" Id="R2a0b569e5e7a47a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d6c350b1d544e9" /><Relationship Type="http://schemas.openxmlformats.org/officeDocument/2006/relationships/notesSlide" Target="/ppt/notesSlides/notesSlide13.xml" Id="Rfeacc5c5fcc44fa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eac12b22494162" /><Relationship Type="http://schemas.openxmlformats.org/officeDocument/2006/relationships/notesSlide" Target="/ppt/notesSlides/notesSlide14.xml" Id="R0895849cd52d4c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29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3D1572-9B95-4688-B33B-0918870E1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B4EFC8-4B66-43F0-BE2F-7112DE06C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62D531-7DBE-4BAE-97EE-D67DA9106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Business Continuity: A Practical Plan for Disruption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6C5C6A-24EF-4CF6-80CE-1239FAA4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990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rPr>
              <a:t>Free self-paced course</a:t>
            </a:r>
          </a:p>
          <a:p xmlns:a="http://schemas.openxmlformats.org/drawingml/2006/main">
            <a:pPr>
              <a:def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rPr>
              <a:t>Six video lessons, workplace exercises and a knowledge check</a:t>
            </a:r>
          </a:p>
        </p:txBody>
      </p:sp>
    </p:spTree>
    <p:extLst>
      <p:ext uri="{BB962C8B-B14F-4D97-AF65-F5344CB8AC3E}">
        <p14:creationId xmlns:p14="http://schemas.microsoft.com/office/powerpoint/2010/main" val="8681803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D77BB5-9305-45FE-887E-F0802308A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0F7583-3D52-406B-9FE1-0019C49D9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A0B5C8-C39A-4B1C-88B0-7114ADCC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01  Continuity as a business responsibility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D12F63-1A91-43EE-B61E-0EA20B9E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Consider people, premises, suppliers and systems together.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02C60-DC36-4353-A6FA-E469D131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Focus on the activities that deliver essential products or services.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B365E9-F8D5-44F3-AC94-3A70F5C5D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Assign business ownership for continuity decisions.</a:t>
            </a:r>
          </a:p>
        </p:txBody>
      </p:sp>
    </p:spTree>
    <p:extLst>
      <p:ext uri="{BB962C8B-B14F-4D97-AF65-F5344CB8AC3E}">
        <p14:creationId xmlns:p14="http://schemas.microsoft.com/office/powerpoint/2010/main" val="1658738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B003C6-DBFF-481A-8DF6-15421E45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043BC9-15B8-432B-8FF0-5DAE1C7D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0415F9-9445-4926-96BA-CF60EAF3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Continuity as a business responsibility: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EFD2F6-DA14-4A5E-8514-61B7C51D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9A8BF5-E9C3-4791-B82F-04017B16D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company restores its server but still cannot dispatch orders because its only courier is unavailable. Continuity planning must include that dependency.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056D0F-73FA-4864-80A6-08F40B322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6D19AC-3B40-4459-910C-160F13979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List a disruption that could stop your business even if every computer still works.</a:t>
            </a:r>
          </a:p>
        </p:txBody>
      </p:sp>
    </p:spTree>
    <p:extLst>
      <p:ext uri="{BB962C8B-B14F-4D97-AF65-F5344CB8AC3E}">
        <p14:creationId xmlns:p14="http://schemas.microsoft.com/office/powerpoint/2010/main" val="15549370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28BB62-4FD9-4D4C-A404-A35E75A9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31FB9D-56D5-4858-B448-71D24A25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62A92F-9D08-4FB2-B184-198E72C9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02  Business impact and priorities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607A7E-055D-411E-838B-7AE0366F7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Assess operational, financial and customer consequences.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7BF1F2-799C-4333-971A-8CAC6F213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Identify critical periods such as payroll or delivery cut-offs.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9BBA04-F636-4A24-A0DC-226ED4712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Use the findings to prioritise activities and resources.</a:t>
            </a:r>
          </a:p>
        </p:txBody>
      </p:sp>
    </p:spTree>
    <p:extLst>
      <p:ext uri="{BB962C8B-B14F-4D97-AF65-F5344CB8AC3E}">
        <p14:creationId xmlns:p14="http://schemas.microsoft.com/office/powerpoint/2010/main" val="11969183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0F9F54-C90B-4496-ABF5-DB11995E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D73DBD-7972-407C-AE97-DD23E2247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5EECB6-3924-4347-BFC6-06F10637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Business impact and priorities: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82C38E-93FD-4D29-8384-5F8864BE5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66CA46-EA80-4A27-BD2F-CEEC2FC1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four-hour outage has different consequences for a payroll run on pay day and for a routine internal report. Business impact helps distinguish their priorities.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F7A875-66E7-464F-B42A-16A1FF7B7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DE4228-F1DA-4B16-B736-90A0EAFA3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Choose two activities. Describe the effect of a two-hour, one-day and three-day interruption.</a:t>
            </a:r>
          </a:p>
        </p:txBody>
      </p:sp>
    </p:spTree>
    <p:extLst>
      <p:ext uri="{BB962C8B-B14F-4D97-AF65-F5344CB8AC3E}">
        <p14:creationId xmlns:p14="http://schemas.microsoft.com/office/powerpoint/2010/main" val="19438793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BC3F2D-BF69-42C3-BFB3-2D33FF1D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EFE32B-9973-4342-9406-EF8C66D7A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0A6980-BCA1-4A3C-9A09-6666B1E7C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03  Recovery objectives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7E95B4-65A2-4963-8AA5-B189513F3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A recovery time objective is a target time for recovery.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B0D347-5C56-4F38-805F-20FF2625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A recovery point objective describes acceptable data loss measured in time.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958651-3169-47E9-9BCD-008EC0FEF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Validate that proposed recovery arrangements can meet the agreed targets.</a:t>
            </a:r>
          </a:p>
        </p:txBody>
      </p:sp>
    </p:spTree>
    <p:extLst>
      <p:ext uri="{BB962C8B-B14F-4D97-AF65-F5344CB8AC3E}">
        <p14:creationId xmlns:p14="http://schemas.microsoft.com/office/powerpoint/2010/main" val="5858179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559B16-90CE-4E27-9728-D18D36DD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EEA867-CFE4-4FA0-8EE8-8CC515B34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24E5B3-4712-49DA-BDD2-E0BE27DD1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Recovery objectives: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FBB32A-5AA1-435A-B31C-D0DA5F5B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E30AAB-61B1-46FB-A5B3-1B6F69C52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An order system has a four-hour recovery target and a one-hour data-loss tolerance. A daily backup alone may not meet the data recovery requirement.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F61BFA-FEEA-4D75-860C-97031B15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35C476-C136-4529-881D-7FF7C4DB5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For one critical system, discuss a recovery-time target and the maximum tolerable gap in transaction records.</a:t>
            </a:r>
          </a:p>
        </p:txBody>
      </p:sp>
    </p:spTree>
    <p:extLst>
      <p:ext uri="{BB962C8B-B14F-4D97-AF65-F5344CB8AC3E}">
        <p14:creationId xmlns:p14="http://schemas.microsoft.com/office/powerpoint/2010/main" val="11436823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085C50-A7B8-404D-9C96-C578C23D4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967BDC-1AFA-4C8D-B1C0-DEED84D7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C06152-4924-4837-B9A4-884AF27C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04  Options and dependencies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C1DAF-6D57-410D-A516-12FCDFF86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Map important dependencies and single points of failure.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6EB315-8377-4EFA-80DB-7C967FC79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Assess alternative staff, sites, suppliers and work methods.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AC757F-DD7F-4A53-BF06-20D1463C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Check that a workaround preserves necessary controls.</a:t>
            </a:r>
          </a:p>
        </p:txBody>
      </p:sp>
    </p:spTree>
    <p:extLst>
      <p:ext uri="{BB962C8B-B14F-4D97-AF65-F5344CB8AC3E}">
        <p14:creationId xmlns:p14="http://schemas.microsoft.com/office/powerpoint/2010/main" val="2428364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A65BE2-7EF4-475D-B2EB-0553ECE3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3B551A-89F8-40A0-B13A-34801464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006B4D-8D5A-4AC7-A5A1-4EDB9A38E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Options and dependencies: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E977C9-A824-464D-81D0-25BAEF4F8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E8F5C6-AC26-4799-AA8A-D62CDD5B8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service team agrees an alternative contact number and manual request log for an outage. Staff know who can approve urgent work and how records will later be reconciled.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E689A-6E0F-4EC5-BE7D-0A49A5C6C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75737-37C9-44FC-9B02-E2CDAC6F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Select one dependency and define an alternative plus the limit of what it can support.</a:t>
            </a:r>
          </a:p>
        </p:txBody>
      </p:sp>
    </p:spTree>
    <p:extLst>
      <p:ext uri="{BB962C8B-B14F-4D97-AF65-F5344CB8AC3E}">
        <p14:creationId xmlns:p14="http://schemas.microsoft.com/office/powerpoint/2010/main" val="14022771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6B5745-B1DE-4E7D-8250-EAC9C1E0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CF79D-8F60-4371-B246-01A19B5E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068631-8A3B-4BEC-AE61-2B771C159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05  A usable continuity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7FE40-420F-4210-ADD2-701D44844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State who can activate the plan and how decisions are escalated.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99A99D-3C0C-46EE-8105-8318993B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Maintain current contacts and alternative communication routes.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F2DFE9-1671-40AB-9563-6944E84A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Write the first actions and recovery steps in plain language.</a:t>
            </a:r>
          </a:p>
        </p:txBody>
      </p:sp>
    </p:spTree>
    <p:extLst>
      <p:ext uri="{BB962C8B-B14F-4D97-AF65-F5344CB8AC3E}">
        <p14:creationId xmlns:p14="http://schemas.microsoft.com/office/powerpoint/2010/main" val="7313341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6361D2-220E-4B1D-BFC1-E28607B41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829E99-3488-4DD1-B8C8-907E01368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A2FD5D-0834-488F-B332-4F75E1B2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A usable continuity plan: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B5027A-F98C-4F77-A293-4ADED9323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F6C833-77B7-416A-9C43-50FC97FDE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continuity plan names the decision-maker, an alternate and the first five actions. An accessible offline copy prevents the plan being trapped in an unavailable system.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DDF2E3-24D7-4E83-905B-6F1495A3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E61DB8-6F40-4B60-83F9-C5EAF0C5E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Draft a one-page plan for one disruption, including activation, contacts and the first actions.</a:t>
            </a:r>
          </a:p>
        </p:txBody>
      </p:sp>
    </p:spTree>
    <p:extLst>
      <p:ext uri="{BB962C8B-B14F-4D97-AF65-F5344CB8AC3E}">
        <p14:creationId xmlns:p14="http://schemas.microsoft.com/office/powerpoint/2010/main" val="159603566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C8AF71-C0F1-4A0D-AA08-5A87700B3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22C42-339C-449A-B0B3-B60A4D2E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0D6977-2648-45CA-A828-27870AEF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06  Exercises and improvement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7F4350-C265-4E5E-94CF-FDB849D8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Run a discussion exercise with the people named in the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7EAA61-64A4-476C-937E-78E06E43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Record decisions, missing information and failed assumptions.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C0C94E-00E6-4522-A135-DFDF09945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Assign improvement actions and repeat exercises after significant changes.</a:t>
            </a:r>
          </a:p>
        </p:txBody>
      </p:sp>
    </p:spTree>
    <p:extLst>
      <p:ext uri="{BB962C8B-B14F-4D97-AF65-F5344CB8AC3E}">
        <p14:creationId xmlns:p14="http://schemas.microsoft.com/office/powerpoint/2010/main" val="157139950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69E4D5-0B70-49FD-B2B1-498F2BEF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78492-E773-44D0-A8ED-53F040D8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02620F-42E2-46BE-91EB-550803BA5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Exercises and improvement: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12E6C-3697-4572-A0D1-B1350397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FC2F25-F0EA-45B2-A336-2CB770BB6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In a tabletop exercise, the backup contact number is wrong. The team corrects it, assigns an owner and adds contact verification to the review schedule.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091FF7-62A8-4F93-8D47-6A51B2EE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356841-BC58-4F9D-A0FE-381EE8C2B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Run a 20-minute discussion: your main office is unavailable tomorrow. Record three decisions and one improvement.</a:t>
            </a:r>
          </a:p>
        </p:txBody>
      </p:sp>
    </p:spTree>
    <p:extLst>
      <p:ext uri="{BB962C8B-B14F-4D97-AF65-F5344CB8AC3E}">
        <p14:creationId xmlns:p14="http://schemas.microsoft.com/office/powerpoint/2010/main" val="5770606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B29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83F3C4-1277-4D14-8EE4-E1CF37E84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0AAB65-758A-45C1-856D-ECEE8525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54B819-06B3-4459-91EA-F8DCD642C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Your next step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4F86A3-6617-4BB8-AA5E-8FF07E5F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1. Identify critical activities and dependencies.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1EFC91-9025-4F5D-BE85-78A60080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2. Explain recovery time and data recovery objectives.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8404D9-47B5-4CB4-B7A3-FF6D49E5E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5290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3. Draft and exercise a basic continuity response.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7E220-2E52-4FD9-8718-40F016D7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Complete the knowledge check on the course page.</a:t>
            </a:r>
          </a:p>
          <a:p xmlns:a="http://schemas.openxmlformats.org/drawingml/2006/main">
            <a:pPr>
              <a:def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Choose one workplace action to put your learning into practice.</a:t>
            </a:r>
          </a:p>
        </p:txBody>
      </p:sp>
    </p:spTree>
    <p:extLst>
      <p:ext uri="{BB962C8B-B14F-4D97-AF65-F5344CB8AC3E}">
        <p14:creationId xmlns:p14="http://schemas.microsoft.com/office/powerpoint/2010/main" val="1668052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2026-09-25T08:47:09.0520000Z</dcterms:created>
  <dcterms:modified xsi:type="dcterms:W3CDTF">2026-09-25T08:47:09.0520000Z</dcterms:modified>
</coreProperties>
</file>