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c06bfcc5dc4987" /><Relationship Type="http://schemas.openxmlformats.org/officeDocument/2006/relationships/extended-properties" Target="/docProps/app.xml" Id="Refc69d721538400e" /><Relationship Type="http://schemas.openxmlformats.org/officeDocument/2006/relationships/officeDocument" Target="/ppt/presentation.xml" Id="Rc8e9a70779fa4c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34b225f78541da"/>
  </p:sldMasterIdLst>
  <p:notesMasterIdLst>
    <p:notesMasterId xmlns:r="http://schemas.openxmlformats.org/officeDocument/2006/relationships" r:id="Rf9ecd4c61ab94da8"/>
  </p:notesMasterIdLst>
  <p:sldIdLst>
    <p:sldId xmlns:r="http://schemas.openxmlformats.org/officeDocument/2006/relationships" id="256" r:id="R4f0cfbcacda64f6c"/>
    <p:sldId xmlns:r="http://schemas.openxmlformats.org/officeDocument/2006/relationships" id="257" r:id="Rdc78f7acfd1347d9"/>
    <p:sldId xmlns:r="http://schemas.openxmlformats.org/officeDocument/2006/relationships" id="258" r:id="R577096b5d0b545f4"/>
    <p:sldId xmlns:r="http://schemas.openxmlformats.org/officeDocument/2006/relationships" id="259" r:id="Re2f97e2d6c0b4eda"/>
    <p:sldId xmlns:r="http://schemas.openxmlformats.org/officeDocument/2006/relationships" id="260" r:id="R9e5e8af72e614b53"/>
    <p:sldId xmlns:r="http://schemas.openxmlformats.org/officeDocument/2006/relationships" id="261" r:id="R3eb806ba27ab4627"/>
    <p:sldId xmlns:r="http://schemas.openxmlformats.org/officeDocument/2006/relationships" id="262" r:id="R7284d13b98544b79"/>
    <p:sldId xmlns:r="http://schemas.openxmlformats.org/officeDocument/2006/relationships" id="263" r:id="Rd50e0b0b3ab949c6"/>
    <p:sldId xmlns:r="http://schemas.openxmlformats.org/officeDocument/2006/relationships" id="264" r:id="Rd15f948425804992"/>
    <p:sldId xmlns:r="http://schemas.openxmlformats.org/officeDocument/2006/relationships" id="265" r:id="R0b82eee5ca0348a2"/>
    <p:sldId xmlns:r="http://schemas.openxmlformats.org/officeDocument/2006/relationships" id="266" r:id="Rb66017b01b3347e1"/>
    <p:sldId xmlns:r="http://schemas.openxmlformats.org/officeDocument/2006/relationships" id="267" r:id="R95774d39e97c4658"/>
    <p:sldId xmlns:r="http://schemas.openxmlformats.org/officeDocument/2006/relationships" id="268" r:id="Re7af0a9b2c0145fb"/>
    <p:sldId xmlns:r="http://schemas.openxmlformats.org/officeDocument/2006/relationships" id="269" r:id="R8e1d4e78a03e40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bdd946d4444254" /><Relationship Type="http://schemas.openxmlformats.org/officeDocument/2006/relationships/slideMaster" Target="/ppt/slideMasters/slideMaster1.xml" Id="R6434b225f78541da" /><Relationship Type="http://schemas.openxmlformats.org/officeDocument/2006/relationships/notesMaster" Target="/ppt/notesMasters/notesMaster1.xml" Id="Rf9ecd4c61ab94da8" /><Relationship Type="http://schemas.openxmlformats.org/officeDocument/2006/relationships/presProps" Target="/ppt/presProps.xml" Id="R80b8b91d1caa4dc6" /><Relationship Type="http://schemas.openxmlformats.org/officeDocument/2006/relationships/tableStyles" Target="/ppt/tableStyles.xml" Id="R271352876d0e4cc5" /><Relationship Type="http://schemas.openxmlformats.org/officeDocument/2006/relationships/slide" Target="/ppt/slides/slide1.xml" Id="R4f0cfbcacda64f6c" /><Relationship Type="http://schemas.openxmlformats.org/officeDocument/2006/relationships/slide" Target="/ppt/slides/slide2.xml" Id="Rdc78f7acfd1347d9" /><Relationship Type="http://schemas.openxmlformats.org/officeDocument/2006/relationships/slide" Target="/ppt/slides/slide3.xml" Id="R577096b5d0b545f4" /><Relationship Type="http://schemas.openxmlformats.org/officeDocument/2006/relationships/slide" Target="/ppt/slides/slide4.xml" Id="Re2f97e2d6c0b4eda" /><Relationship Type="http://schemas.openxmlformats.org/officeDocument/2006/relationships/slide" Target="/ppt/slides/slide5.xml" Id="R9e5e8af72e614b53" /><Relationship Type="http://schemas.openxmlformats.org/officeDocument/2006/relationships/slide" Target="/ppt/slides/slide6.xml" Id="R3eb806ba27ab4627" /><Relationship Type="http://schemas.openxmlformats.org/officeDocument/2006/relationships/slide" Target="/ppt/slides/slide7.xml" Id="R7284d13b98544b79" /><Relationship Type="http://schemas.openxmlformats.org/officeDocument/2006/relationships/slide" Target="/ppt/slides/slide8.xml" Id="Rd50e0b0b3ab949c6" /><Relationship Type="http://schemas.openxmlformats.org/officeDocument/2006/relationships/slide" Target="/ppt/slides/slide9.xml" Id="Rd15f948425804992" /><Relationship Type="http://schemas.openxmlformats.org/officeDocument/2006/relationships/slide" Target="/ppt/slides/slide10.xml" Id="R0b82eee5ca0348a2" /><Relationship Type="http://schemas.openxmlformats.org/officeDocument/2006/relationships/slide" Target="/ppt/slides/slide11.xml" Id="Rb66017b01b3347e1" /><Relationship Type="http://schemas.openxmlformats.org/officeDocument/2006/relationships/slide" Target="/ppt/slides/slide12.xml" Id="R95774d39e97c4658" /><Relationship Type="http://schemas.openxmlformats.org/officeDocument/2006/relationships/slide" Target="/ppt/slides/slide13.xml" Id="Re7af0a9b2c0145fb" /><Relationship Type="http://schemas.openxmlformats.org/officeDocument/2006/relationships/slide" Target="/ppt/slides/slide14.xml" Id="R8e1d4e78a03e40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eb2edbe2a445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5e2b7c736d49ce" /><Relationship Type="http://schemas.openxmlformats.org/officeDocument/2006/relationships/notesMaster" Target="/ppt/notesMasters/notesMaster1.xml" Id="Re6aa5713f8a741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dca35b97514c79" /><Relationship Type="http://schemas.openxmlformats.org/officeDocument/2006/relationships/notesMaster" Target="/ppt/notesMasters/notesMaster1.xml" Id="R3c20e65bd4514b2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81f0f6354443d2" /><Relationship Type="http://schemas.openxmlformats.org/officeDocument/2006/relationships/notesMaster" Target="/ppt/notesMasters/notesMaster1.xml" Id="Re7acfc6978f14e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12cf2869c64fef" /><Relationship Type="http://schemas.openxmlformats.org/officeDocument/2006/relationships/notesMaster" Target="/ppt/notesMasters/notesMaster1.xml" Id="R84e106b89bd441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ac74a85d8d4dae" /><Relationship Type="http://schemas.openxmlformats.org/officeDocument/2006/relationships/notesMaster" Target="/ppt/notesMasters/notesMaster1.xml" Id="Rf44f5263899342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40266038114226" /><Relationship Type="http://schemas.openxmlformats.org/officeDocument/2006/relationships/notesMaster" Target="/ppt/notesMasters/notesMaster1.xml" Id="R7571a682977a46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27c4c3dbbf441f" /><Relationship Type="http://schemas.openxmlformats.org/officeDocument/2006/relationships/notesMaster" Target="/ppt/notesMasters/notesMaster1.xml" Id="R25499950937f45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8121c918fb4cde" /><Relationship Type="http://schemas.openxmlformats.org/officeDocument/2006/relationships/notesMaster" Target="/ppt/notesMasters/notesMaster1.xml" Id="R526041564ae34b7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64fa9526a140ed" /><Relationship Type="http://schemas.openxmlformats.org/officeDocument/2006/relationships/notesMaster" Target="/ppt/notesMasters/notesMaster1.xml" Id="Rf376b4d305cb40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428abdf9fd4ad0" /><Relationship Type="http://schemas.openxmlformats.org/officeDocument/2006/relationships/notesMaster" Target="/ppt/notesMasters/notesMaster1.xml" Id="Rbea72681432248b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371c5439a94ba8" /><Relationship Type="http://schemas.openxmlformats.org/officeDocument/2006/relationships/notesMaster" Target="/ppt/notesMasters/notesMaster1.xml" Id="Reee685b59c044fa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d60abf6aff4705" /><Relationship Type="http://schemas.openxmlformats.org/officeDocument/2006/relationships/notesMaster" Target="/ppt/notesMasters/notesMaster1.xml" Id="R13f7c96a3920479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cbe54644a58409f" /><Relationship Type="http://schemas.openxmlformats.org/officeDocument/2006/relationships/notesMaster" Target="/ppt/notesMasters/notesMaster1.xml" Id="R18fb7d2cb9674f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cabcaa3c4b04ff0" /><Relationship Type="http://schemas.openxmlformats.org/officeDocument/2006/relationships/notesMaster" Target="/ppt/notesMasters/notesMaster1.xml" Id="R596caef8c5404e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Academy lesson slides. The linked videos belong to their named providers. This course is not an accredited qualification.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Separate a genuine system need from a desire for new software.</a:t>
            </a:r>
          </a:p>
          <a:p xmlns:a="http://schemas.openxmlformats.org/drawingml/2006/main">
            <a:r>
              <a:t>Video: A Roadmap to ERP Selection</a:t>
            </a:r>
          </a:p>
          <a:p xmlns:a="http://schemas.openxmlformats.org/drawingml/2006/main">
            <a:r>
              <a:t>Provider: ERP Advisors Group</a:t>
            </a:r>
          </a:p>
          <a:p xmlns:a="http://schemas.openxmlformats.org/drawingml/2006/main">
            <a:r>
              <a:t>Source: https://www.erpadvisorsgroup.com/blog/a-roadmap-to-erp-selection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https://www.erpadvisorsgroup.com/blog/a-roadmap-to-erp-selection</a:t>
            </a:r>
          </a:p>
          <a:p xmlns:a="http://schemas.openxmlformats.org/drawingml/2006/main">
            <a:r>
              <a:t>Discuss: Which is the strongest reason to evaluate a shared business system?</a:t>
            </a:r>
          </a:p>
          <a:p xmlns:a="http://schemas.openxmlformats.org/drawingml/2006/main">
            <a:r>
              <a:t>Best answer: Repeated data conflicts and control gaps affect operations</a:t>
            </a:r>
          </a:p>
          <a:p xmlns:a="http://schemas.openxmlformats.org/drawingml/2006/main">
            <a:r>
              <a:t>Feedback: A business impact provides a stronger basis for investment than fashion or presentation.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Write requirements in terms of outcomes and constraints.</a:t>
            </a:r>
          </a:p>
          <a:p xmlns:a="http://schemas.openxmlformats.org/drawingml/2006/main">
            <a:r>
              <a:t>Video: Three Tips for Successful ERP Selection</a:t>
            </a:r>
          </a:p>
          <a:p xmlns:a="http://schemas.openxmlformats.org/drawingml/2006/main">
            <a:r>
              <a:t>Provider: ERP Advisors Group</a:t>
            </a:r>
          </a:p>
          <a:p xmlns:a="http://schemas.openxmlformats.org/drawingml/2006/main">
            <a:r>
              <a:t>Source: https://www.erpadvisorsgroup.com/blog/successfully-selecting-erp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https://www.erpadvisorsgroup.com/blog/successfully-selecting-erp</a:t>
            </a:r>
          </a:p>
          <a:p xmlns:a="http://schemas.openxmlformats.org/drawingml/2006/main">
            <a:r>
              <a:t>Discuss: Which requirement is most useful for evaluation?</a:t>
            </a:r>
          </a:p>
          <a:p xmlns:a="http://schemas.openxmlformats.org/drawingml/2006/main">
            <a:r>
              <a:t>Best answer: It must support value-based approvals with an audit trail</a:t>
            </a:r>
          </a:p>
          <a:p xmlns:a="http://schemas.openxmlformats.org/drawingml/2006/main">
            <a:r>
              <a:t>Feedback: A specific, testable requirement helps vendors demonstrate the needed capability.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Include the people who understand operations and implementation constraints.</a:t>
            </a:r>
          </a:p>
          <a:p xmlns:a="http://schemas.openxmlformats.org/drawingml/2006/main">
            <a:r>
              <a:t>Video: Who Should You Involve in Your ERP Selection?</a:t>
            </a:r>
          </a:p>
          <a:p xmlns:a="http://schemas.openxmlformats.org/drawingml/2006/main">
            <a:r>
              <a:t>Provider: ERP Advisors Group</a:t>
            </a:r>
          </a:p>
          <a:p xmlns:a="http://schemas.openxmlformats.org/drawingml/2006/main">
            <a:r>
              <a:t>Source: https://www.erpadvisorsgroup.com/blog/who-should-you-involve-in-your-erp-selection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https://www.erpadvisorsgroup.com/blog/who-should-you-involve-in-your-erp-selection</a:t>
            </a:r>
          </a:p>
          <a:p xmlns:a="http://schemas.openxmlformats.org/drawingml/2006/main">
            <a:r>
              <a:t>Discuss: Who should participate in selecting a cross-functional system?</a:t>
            </a:r>
          </a:p>
          <a:p xmlns:a="http://schemas.openxmlformats.org/drawingml/2006/main">
            <a:r>
              <a:t>Best answer: Relevant business users, decision-makers and technical representatives</a:t>
            </a:r>
          </a:p>
          <a:p xmlns:a="http://schemas.openxmlformats.org/drawingml/2006/main">
            <a:r>
              <a:t>Feedback: A cross-functional team helps evaluate the system against real work and constraints.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Evaluate vendors using comparable business scenarios.</a:t>
            </a:r>
          </a:p>
          <a:p xmlns:a="http://schemas.openxmlformats.org/drawingml/2006/main">
            <a:r>
              <a:t>Video: How to Have a Successful Demonstration with a Software Vendor</a:t>
            </a:r>
          </a:p>
          <a:p xmlns:a="http://schemas.openxmlformats.org/drawingml/2006/main">
            <a:r>
              <a:t>Provider: ERP Advisors Group</a:t>
            </a:r>
          </a:p>
          <a:p xmlns:a="http://schemas.openxmlformats.org/drawingml/2006/main">
            <a:r>
              <a:t>Source: https://www.erpadvisorsgroup.com/blog/how-to-have-a-successful-software-demo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https://www.erpadvisorsgroup.com/blog/how-to-have-a-successful-software-demo</a:t>
            </a:r>
          </a:p>
          <a:p xmlns:a="http://schemas.openxmlformats.org/drawingml/2006/main">
            <a:r>
              <a:t>Discuss: What makes vendor demonstrations easier to compare?</a:t>
            </a:r>
          </a:p>
          <a:p xmlns:a="http://schemas.openxmlformats.org/drawingml/2006/main">
            <a:r>
              <a:t>Best answer: Using the same business scenarios and scoring criteria</a:t>
            </a:r>
          </a:p>
          <a:p xmlns:a="http://schemas.openxmlformats.org/drawingml/2006/main">
            <a:r>
              <a:t>Feedback: Common scenarios make functional differences and gaps more visible.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Compare the complete commitment rather than the licence price alone.</a:t>
            </a:r>
          </a:p>
          <a:p xmlns:a="http://schemas.openxmlformats.org/drawingml/2006/main">
            <a:r>
              <a:t>Video: Vetting ERP Business Software Solutions</a:t>
            </a:r>
          </a:p>
          <a:p xmlns:a="http://schemas.openxmlformats.org/drawingml/2006/main">
            <a:r>
              <a:t>Provider: ERP Advisors Group</a:t>
            </a:r>
          </a:p>
          <a:p xmlns:a="http://schemas.openxmlformats.org/drawingml/2006/main">
            <a:r>
              <a:t>Source: https://www.erpadvisorsgroup.com/blog/vetting-software-solutions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https://www.erpadvisorsgroup.com/blog/vetting-software-solutions</a:t>
            </a:r>
          </a:p>
          <a:p xmlns:a="http://schemas.openxmlformats.org/drawingml/2006/main">
            <a:r>
              <a:t>Discuss: Which proposal comparison is most useful?</a:t>
            </a:r>
          </a:p>
          <a:p xmlns:a="http://schemas.openxmlformats.org/drawingml/2006/main">
            <a:r>
              <a:t>Best answer: Total cost, functional fit, delivery risk and support obligations</a:t>
            </a:r>
          </a:p>
          <a:p xmlns:a="http://schemas.openxmlformats.org/drawingml/2006/main">
            <a:r>
              <a:t>Feedback: The full commitment includes implementation and operating risks as well as software fees.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Plan how people and data will move to the chosen system.</a:t>
            </a:r>
          </a:p>
          <a:p xmlns:a="http://schemas.openxmlformats.org/drawingml/2006/main">
            <a:r>
              <a:t>Video: An Expert Guide to ERP Implementation Success</a:t>
            </a:r>
          </a:p>
          <a:p xmlns:a="http://schemas.openxmlformats.org/drawingml/2006/main">
            <a:r>
              <a:t>Provider: ERP Advisors Group</a:t>
            </a:r>
          </a:p>
          <a:p xmlns:a="http://schemas.openxmlformats.org/drawingml/2006/main">
            <a:r>
              <a:t>Source: https://www.erpadvisorsgroup.com/blog/an-expert-guide-to-erp-implementation-success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https://www.erpadvisorsgroup.com/blog/an-expert-guide-to-erp-implementation-success</a:t>
            </a:r>
          </a:p>
          <a:p xmlns:a="http://schemas.openxmlformats.org/drawingml/2006/main">
            <a:r>
              <a:t>Discuss: What should be agreed before go-live?</a:t>
            </a:r>
          </a:p>
          <a:p xmlns:a="http://schemas.openxmlformats.org/drawingml/2006/main">
            <a:r>
              <a:t>Best answer: Data validation, user readiness, cutover and support arrangements</a:t>
            </a:r>
          </a:p>
          <a:p xmlns:a="http://schemas.openxmlformats.org/drawingml/2006/main">
            <a:r>
              <a:t>Feedback: A controlled transition needs verified data, prepared users and clear operational arrangements.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Course: https://sarah-ching-academy.ferching.chatgpt.site/learn/beyond-spreadsheets.html</a:t>
            </a:r>
          </a:p>
          <a:p xmlns:a="http://schemas.openxmlformats.org/drawingml/2006/main">
            <a:r>
              <a:t>Optional consulting enquiries: waifanching@gmail.com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2642e83b4c42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cfe0d4151b4704" /><Relationship Type="http://schemas.openxmlformats.org/officeDocument/2006/relationships/slideLayout" Target="/ppt/slideLayouts/slideLayout1.xml" Id="Rdc64d684b4f847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64d684b4f847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28530a94fb4046" /><Relationship Type="http://schemas.openxmlformats.org/officeDocument/2006/relationships/notesSlide" Target="/ppt/notesSlides/notesSlide1.xml" Id="Ref8edf7b7fc041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b84ce796dd42e0" /><Relationship Type="http://schemas.openxmlformats.org/officeDocument/2006/relationships/notesSlide" Target="/ppt/notesSlides/notesSlide2.xml" Id="Rf1575b5c01f946c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7b0723acd4bff" /><Relationship Type="http://schemas.openxmlformats.org/officeDocument/2006/relationships/notesSlide" Target="/ppt/notesSlides/notesSlide3.xml" Id="R77a8e893015e46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f49c0f9b6b4ab7" /><Relationship Type="http://schemas.openxmlformats.org/officeDocument/2006/relationships/notesSlide" Target="/ppt/notesSlides/notesSlide4.xml" Id="Rfc484f932061435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c206d10634f84" /><Relationship Type="http://schemas.openxmlformats.org/officeDocument/2006/relationships/notesSlide" Target="/ppt/notesSlides/notesSlide5.xml" Id="R0c1dfd7b210048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25f7a75154b21" /><Relationship Type="http://schemas.openxmlformats.org/officeDocument/2006/relationships/notesSlide" Target="/ppt/notesSlides/notesSlide6.xml" Id="Rfd4c5532d8614a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35cc7f9414165" /><Relationship Type="http://schemas.openxmlformats.org/officeDocument/2006/relationships/notesSlide" Target="/ppt/notesSlides/notesSlide7.xml" Id="Red895fef65f548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92aa4595b46d5" /><Relationship Type="http://schemas.openxmlformats.org/officeDocument/2006/relationships/notesSlide" Target="/ppt/notesSlides/notesSlide8.xml" Id="Rae2345f4a9c7458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076e0e030e4e18" /><Relationship Type="http://schemas.openxmlformats.org/officeDocument/2006/relationships/notesSlide" Target="/ppt/notesSlides/notesSlide9.xml" Id="R9ba7075765f54b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3a528110f748df" /><Relationship Type="http://schemas.openxmlformats.org/officeDocument/2006/relationships/notesSlide" Target="/ppt/notesSlides/notesSlide10.xml" Id="R42f0c33c26da47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acade3e23f4bec" /><Relationship Type="http://schemas.openxmlformats.org/officeDocument/2006/relationships/notesSlide" Target="/ppt/notesSlides/notesSlide11.xml" Id="R3607ce525103480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34e7ded4140f4" /><Relationship Type="http://schemas.openxmlformats.org/officeDocument/2006/relationships/notesSlide" Target="/ppt/notesSlides/notesSlide12.xml" Id="R03fdc0b2715f45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5c5d579194790" /><Relationship Type="http://schemas.openxmlformats.org/officeDocument/2006/relationships/notesSlide" Target="/ppt/notesSlides/notesSlide13.xml" Id="Rb5c498fb648b4a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ffa986b2c4a97" /><Relationship Type="http://schemas.openxmlformats.org/officeDocument/2006/relationships/notesSlide" Target="/ppt/notesSlides/notesSlide14.xml" Id="R199003eb1fdc42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C3C78C-0171-4914-A4EA-E822BEF9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B8276-3FBA-426E-A5BB-24BDDF90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BE35A9-A3A0-4C28-9F49-C382CE93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Beyond Spreadsheets: Choosing the Right Business Systems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0CC71E-07A7-48DE-939D-E7F3512F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Free self-paced course</a:t>
            </a:r>
          </a:p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Six video lessons, workplace exercises and a 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2032599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5F940-DDA3-45BA-97E6-2542CF0F1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99B051-51D7-4210-85A3-767EE03E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4FA033-D4A4-49FC-B020-6470A8DE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01  Recognising the trigger for change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1E6AD-E072-4EB8-8301-189805DA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Look for repeated entry, conflicting versions and fragile approvals.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803F8A-8F84-4A22-A2C2-82C4BFB2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Define the business impact of the current limitation.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58530-DB28-48BF-A81C-84951601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Consider whether a process improvement can solve the issue first.</a:t>
            </a:r>
          </a:p>
        </p:txBody>
      </p:sp>
    </p:spTree>
    <p:extLst>
      <p:ext uri="{BB962C8B-B14F-4D97-AF65-F5344CB8AC3E}">
        <p14:creationId xmlns:p14="http://schemas.microsoft.com/office/powerpoint/2010/main" val="17636865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F165A5-465D-4549-B774-DCA7F02F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D896F-12A8-4470-BFFF-8A6195EE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2F596-587A-4C0C-AB30-138917FF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Recognising the trigger for change: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35865-EB40-4C3E-83A0-E67C4D185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532A5D-4A84-4999-871C-92D062B4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finance team merges six spreadsheets every month and repeatedly corrects inconsistent customer codes. The decision begins with the cost and control impact of that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41CBA-2858-4E33-92A0-D1796891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E17E0B-9960-47D0-8D46-1392DADBC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List three spreadsheet problems. For each, describe the business impact and an alternative process improvement.</a:t>
            </a:r>
          </a:p>
        </p:txBody>
      </p:sp>
    </p:spTree>
    <p:extLst>
      <p:ext uri="{BB962C8B-B14F-4D97-AF65-F5344CB8AC3E}">
        <p14:creationId xmlns:p14="http://schemas.microsoft.com/office/powerpoint/2010/main" val="4995366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67D91-23F4-4557-B51D-A5D16A87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5A5E8E-D7EC-4815-85B3-F36E0D19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ADB02A-DA9F-4C24-87B1-947F5E50D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02  Requirements that describe the 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99E6D-3F23-4100-AEC5-CC9C56E6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Describe a business scenario, the user and the required result.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23552A-16DF-4424-907F-EFE16F945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Separate essential needs from preferences.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1A4E1D-383B-4B34-B3FA-46D428D2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Include access, reporting, integration and data migration needs.</a:t>
            </a:r>
          </a:p>
        </p:txBody>
      </p:sp>
    </p:spTree>
    <p:extLst>
      <p:ext uri="{BB962C8B-B14F-4D97-AF65-F5344CB8AC3E}">
        <p14:creationId xmlns:p14="http://schemas.microsoft.com/office/powerpoint/2010/main" val="1949474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048F9-74E1-49F0-968B-BA9DEB5E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2DE70A-F239-4352-8657-9F34046D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630795-3200-448E-BCDB-4366A300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Requirements that describe the work: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19E9D4-7974-461A-BA15-38BC8C46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8BDAA2-1FFD-44C5-8784-2E1619598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Instead of requiring a particular screen layout, a buyer asks for approval by value, traceable changes and a clear urgent-order exception.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5D9601-5520-417A-B440-32F05EC5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A48831-EFD9-48BD-AA81-E3A1B49B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Write five requirements. Mark which ones are essential and explain why.</a:t>
            </a:r>
          </a:p>
        </p:txBody>
      </p:sp>
    </p:spTree>
    <p:extLst>
      <p:ext uri="{BB962C8B-B14F-4D97-AF65-F5344CB8AC3E}">
        <p14:creationId xmlns:p14="http://schemas.microsoft.com/office/powerpoint/2010/main" val="10619434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D9537A-E5B6-45D0-B73E-BE9A0DA7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4ADF60-847B-481E-A35A-A051F7C5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3F3C9-A561-4E81-A52E-C0208B9C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03  The selection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5272D-4AE4-4260-B498-733CC024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Name a decision owner and a business process owner.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1BA176-E9F4-4C9F-AB7D-81922D924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Include users, finance and technical representation as appropriate.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78EEA-41A5-4DD0-A48D-158FEAC72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Agree how conflicting requirements will be resolved.</a:t>
            </a:r>
          </a:p>
        </p:txBody>
      </p:sp>
    </p:spTree>
    <p:extLst>
      <p:ext uri="{BB962C8B-B14F-4D97-AF65-F5344CB8AC3E}">
        <p14:creationId xmlns:p14="http://schemas.microsoft.com/office/powerpoint/2010/main" val="16238155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E3153-3A8D-46CA-800D-DDB16CFD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7B24A-31F0-43C4-B933-5C76DB0B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2405D8-438D-434A-BF51-5098C719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The selection team: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FC109-ED57-4430-A112-F02934CF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57A041-9223-4F1E-ABA1-E6FD9255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Finance favours reporting depth while operations needs reliable stock transactions. A cross-functional team agrees priorities before comparing vendors.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97F40-502B-4313-B219-84C879F2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BE4B46-1273-47DD-875C-EBFBD3614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Identify the people who should evaluate your next system and the decisions each person can make.</a:t>
            </a:r>
          </a:p>
        </p:txBody>
      </p:sp>
    </p:spTree>
    <p:extLst>
      <p:ext uri="{BB962C8B-B14F-4D97-AF65-F5344CB8AC3E}">
        <p14:creationId xmlns:p14="http://schemas.microsoft.com/office/powerpoint/2010/main" val="22829942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104957-2099-4CA6-BC0D-467B5FF1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8E6AD-B44B-466E-99BF-9BE82FB9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96AFE-ACB8-4902-A931-E5366FC0B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04  Demonstrations with evidence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38266-DFDC-4CBC-9D35-210B5C386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Give each vendor the same priority scenarios.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5BD65-994F-47B1-B462-B557BBB4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Ask to see exceptions, corrections and role permissions.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70982-3CB1-4103-873E-7992B071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Record evidence and gaps instead of relying on impressions.</a:t>
            </a:r>
          </a:p>
        </p:txBody>
      </p:sp>
    </p:spTree>
    <p:extLst>
      <p:ext uri="{BB962C8B-B14F-4D97-AF65-F5344CB8AC3E}">
        <p14:creationId xmlns:p14="http://schemas.microsoft.com/office/powerpoint/2010/main" val="6677513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3F712B-41F8-4CA7-BF63-A5C557AA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4DD5B-83FD-42C3-9160-1D0FF38C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75E68C-B5AB-4CC1-9560-DF9FFA76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Demonstrations with evidence: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1BA90-EB90-43E4-9DFF-7566C814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A8D497-696A-49A1-9702-91B9BD06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Two vendors demonstrate the same order-to-cash scenario, including a partial delivery and a credit note. Evaluators score the evidence independently before discussion.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843D5-191A-4856-838B-90A33B3E1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6C20C-658B-40FE-97F1-33476029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Prepare a demonstration script with one normal transaction and one exception.</a:t>
            </a:r>
          </a:p>
        </p:txBody>
      </p:sp>
    </p:spTree>
    <p:extLst>
      <p:ext uri="{BB962C8B-B14F-4D97-AF65-F5344CB8AC3E}">
        <p14:creationId xmlns:p14="http://schemas.microsoft.com/office/powerpoint/2010/main" val="12391712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D47DD0-6BB9-437F-8369-39F917C2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F31CC-9D49-4393-B94E-BE1D2D27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B38BBC-7441-4343-BC32-6CBBE79A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05  Fit, risk and total cost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8EAA5D-1A78-4A6F-BE3A-88E166D42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Include implementation, migration, training and ongoing support.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B8CCC9-4AD5-474E-ADD5-3473FB95C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Distinguish standard features, configuration and custom development.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58380-BC77-4B0D-9819-1909CC08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Check references, data export and contractual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14694339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C3455C-4CDE-4E7C-88AF-AA393835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9C615-8D6F-441F-BAEF-75718F212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2D1C9-D7BE-47F1-BF61-3DA05504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Fit, risk and total cost: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EBFE9F-3561-419E-A4AC-5F2D68FA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69178-F9BA-4D91-9FD8-4E7311AA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One proposal has lower licence fees but requires extensive custom work. The team compares several years of operating costs and the responsibility for maintaining changes.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24BB89-0FA1-4B2A-AFF3-ADBF69BF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0F703-53B3-4A0D-851C-E146AA61F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Build a comparison with cost, fit, delivery risk and exit considerations.</a:t>
            </a:r>
          </a:p>
        </p:txBody>
      </p:sp>
    </p:spTree>
    <p:extLst>
      <p:ext uri="{BB962C8B-B14F-4D97-AF65-F5344CB8AC3E}">
        <p14:creationId xmlns:p14="http://schemas.microsoft.com/office/powerpoint/2010/main" val="1855752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B0BE7-D12F-467E-8C35-178E13CD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0DFA4-AF98-4EA9-B22C-FF576697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D95BA-2B28-48BE-B670-3F103597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06  A controlled transition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D977E8-AA14-4A1D-A134-D8C8CA23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Clean and validate essential data before migration.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C69E5C-4278-4A05-9A59-47C10176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Use role-based training and realistic acceptance tests.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EE146-E218-4620-9F92-FFB04CBB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Agree cutover, fallback and post-launch support arrangements.</a:t>
            </a:r>
          </a:p>
        </p:txBody>
      </p:sp>
    </p:spTree>
    <p:extLst>
      <p:ext uri="{BB962C8B-B14F-4D97-AF65-F5344CB8AC3E}">
        <p14:creationId xmlns:p14="http://schemas.microsoft.com/office/powerpoint/2010/main" val="60234060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AE9926-E159-41D3-A759-32C00AC24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5D0697-F29D-4BF9-A311-7EA815F7E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DAE11E-3C13-498E-BE9A-3137F74A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A controlled transition: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6BC123-E0F8-48EC-B814-3FCE3DE4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4CB9DB-909D-4A6B-933D-C6C63B8E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company pilots one branch, validates opening balances and checks real transactions before expanding. Named support owners handle early issues.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14D0E7-9033-466C-A72F-1779EF9F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A426B-71C2-4362-8DF9-5DAA6596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Draft a go-live checklist with data, users, testing, support and a decision owner.</a:t>
            </a:r>
          </a:p>
        </p:txBody>
      </p:sp>
    </p:spTree>
    <p:extLst>
      <p:ext uri="{BB962C8B-B14F-4D97-AF65-F5344CB8AC3E}">
        <p14:creationId xmlns:p14="http://schemas.microsoft.com/office/powerpoint/2010/main" val="3679046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13E4A5-C6B0-40E9-840B-FAD2C53C0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B7DDE-B028-4A2C-8859-5E0738EA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23642-C035-469A-801E-DA92439E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80A69-FFBA-4674-96E0-87CDEFDB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Recognise when shared systems may be more suitable than spreadsheets.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FD437-EA03-482F-97D8-3558D5C7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Create a requirements-led shortlist and demonstration script.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7A1869-D842-4526-87E3-DBDF5645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Compare total cost and implementation readiness before selecting a system.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E4528-F929-4261-A53E-27EDA16D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Complete the knowledge check on the course page.</a:t>
            </a:r>
          </a:p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Choose one workplace action to put your learning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4962089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2026-09-25T08:47:23.6710000Z</dcterms:created>
  <dcterms:modified xsi:type="dcterms:W3CDTF">2026-09-25T08:47:23.6710000Z</dcterms:modified>
</coreProperties>
</file>